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7"/>
  </p:sldMasterIdLst>
  <p:notesMasterIdLst>
    <p:notesMasterId r:id="rId27"/>
  </p:notesMasterIdLst>
  <p:sldIdLst>
    <p:sldId id="257" r:id="rId8"/>
    <p:sldId id="285" r:id="rId9"/>
    <p:sldId id="286" r:id="rId10"/>
    <p:sldId id="284" r:id="rId11"/>
    <p:sldId id="298" r:id="rId12"/>
    <p:sldId id="295" r:id="rId13"/>
    <p:sldId id="288" r:id="rId14"/>
    <p:sldId id="289" r:id="rId15"/>
    <p:sldId id="292" r:id="rId16"/>
    <p:sldId id="290" r:id="rId17"/>
    <p:sldId id="291" r:id="rId18"/>
    <p:sldId id="293" r:id="rId19"/>
    <p:sldId id="296" r:id="rId20"/>
    <p:sldId id="297" r:id="rId21"/>
    <p:sldId id="294" r:id="rId22"/>
    <p:sldId id="301" r:id="rId23"/>
    <p:sldId id="303" r:id="rId24"/>
    <p:sldId id="30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67"/>
    <p:restoredTop sz="96327"/>
  </p:normalViewPr>
  <p:slideViewPr>
    <p:cSldViewPr snapToGrid="0" snapToObjects="1">
      <p:cViewPr varScale="1">
        <p:scale>
          <a:sx n="95" d="100"/>
          <a:sy n="95" d="100"/>
        </p:scale>
        <p:origin x="101" y="5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66292A-E3BD-894D-A69C-74969AAE4280}" type="datetimeFigureOut">
              <a:rPr lang="en-GB" smtClean="0"/>
              <a:t>24/08/2021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21D2C6-808E-EA40-8501-3EAC90956BC9}" type="slidenum">
              <a:rPr lang="en-GB" smtClean="0"/>
              <a:t>‹#›</a:t>
            </a:fld>
            <a:endParaRPr lang="en-GB"/>
          </a:p>
        </p:txBody>
      </p:sp>
    </p:spTree>
    <p:extLst>
      <p:ext uri="{BB962C8B-B14F-4D97-AF65-F5344CB8AC3E}">
        <p14:creationId xmlns:p14="http://schemas.microsoft.com/office/powerpoint/2010/main" val="4175807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Introduction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Highlights from bio</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Thanks to the working group, everyone who contributed to the review through providing feedback and the Engineering Council staff for their invaluable support.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Benefit</a:t>
            </a:r>
          </a:p>
          <a:p>
            <a:r>
              <a:rPr lang="en-GB" sz="1200" kern="1200" dirty="0">
                <a:solidFill>
                  <a:schemeClr val="tx1"/>
                </a:solidFill>
                <a:effectLst/>
                <a:latin typeface="+mn-lt"/>
                <a:ea typeface="+mn-ea"/>
                <a:cs typeface="+mn-cs"/>
              </a:rPr>
              <a:t>In this presentation I will set out the context and drivers for change that shaped AHEP Edition 4, discuss some of the main changes and, I hope, to enthuse and motivate you to implement the revised standard and bring it to life in ways that totally exceed the hopes and expectations of the working group.</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We hope the new standard addresses important matters of concern to the profession and the public we serve:</a:t>
            </a:r>
          </a:p>
          <a:p>
            <a:r>
              <a:rPr lang="en-GB" sz="1200" kern="1200" dirty="0">
                <a:solidFill>
                  <a:schemeClr val="tx1"/>
                </a:solidFill>
                <a:effectLst/>
                <a:latin typeface="+mn-lt"/>
                <a:ea typeface="+mn-ea"/>
                <a:cs typeface="+mn-cs"/>
              </a:rPr>
              <a:t>Environmental sustainability</a:t>
            </a:r>
          </a:p>
          <a:p>
            <a:r>
              <a:rPr lang="en-GB" sz="1200" kern="1200" dirty="0">
                <a:solidFill>
                  <a:schemeClr val="tx1"/>
                </a:solidFill>
                <a:effectLst/>
                <a:latin typeface="+mn-lt"/>
                <a:ea typeface="+mn-ea"/>
                <a:cs typeface="+mn-cs"/>
              </a:rPr>
              <a:t>Innovation</a:t>
            </a:r>
          </a:p>
          <a:p>
            <a:r>
              <a:rPr lang="en-GB" sz="1200" kern="1200" dirty="0">
                <a:solidFill>
                  <a:schemeClr val="tx1"/>
                </a:solidFill>
                <a:effectLst/>
                <a:latin typeface="+mn-lt"/>
                <a:ea typeface="+mn-ea"/>
                <a:cs typeface="+mn-cs"/>
              </a:rPr>
              <a:t>Ethical practice</a:t>
            </a:r>
          </a:p>
          <a:p>
            <a:r>
              <a:rPr lang="en-GB" sz="1200" kern="1200" dirty="0">
                <a:solidFill>
                  <a:schemeClr val="tx1"/>
                </a:solidFill>
                <a:effectLst/>
                <a:latin typeface="+mn-lt"/>
                <a:ea typeface="+mn-ea"/>
                <a:cs typeface="+mn-cs"/>
              </a:rPr>
              <a:t>Diversity and inclusion</a:t>
            </a:r>
          </a:p>
          <a:p>
            <a:r>
              <a:rPr lang="en-GB" sz="1200" kern="1200" dirty="0">
                <a:solidFill>
                  <a:schemeClr val="tx1"/>
                </a:solidFill>
                <a:effectLst/>
                <a:latin typeface="+mn-lt"/>
                <a:ea typeface="+mn-ea"/>
                <a:cs typeface="+mn-cs"/>
              </a:rPr>
              <a:t>Security</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standard is not meant to limit innovation, for example in curriculum design, teaching or assessment.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 hope the PEIs, who use the standard for accreditation, resist the temptation to add additional requirements or layers of complexity.</a:t>
            </a:r>
          </a:p>
        </p:txBody>
      </p:sp>
      <p:sp>
        <p:nvSpPr>
          <p:cNvPr id="4" name="Slide Number Placeholder 3"/>
          <p:cNvSpPr>
            <a:spLocks noGrp="1"/>
          </p:cNvSpPr>
          <p:nvPr>
            <p:ph type="sldNum" sz="quarter" idx="5"/>
          </p:nvPr>
        </p:nvSpPr>
        <p:spPr/>
        <p:txBody>
          <a:bodyPr/>
          <a:lstStyle/>
          <a:p>
            <a:fld id="{DD21D2C6-808E-EA40-8501-3EAC90956BC9}" type="slidenum">
              <a:rPr lang="en-GB" smtClean="0"/>
              <a:t>1</a:t>
            </a:fld>
            <a:endParaRPr lang="en-GB"/>
          </a:p>
        </p:txBody>
      </p:sp>
    </p:spTree>
    <p:extLst>
      <p:ext uri="{BB962C8B-B14F-4D97-AF65-F5344CB8AC3E}">
        <p14:creationId xmlns:p14="http://schemas.microsoft.com/office/powerpoint/2010/main" val="1081300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has been a deliberate increase in the requirements for environmental impact (including to minimise adverse impacts) and engineering ethics (make reasoned ethical choices informed by professional codes of practice)</a:t>
            </a:r>
          </a:p>
        </p:txBody>
      </p:sp>
      <p:sp>
        <p:nvSpPr>
          <p:cNvPr id="4" name="Slide Number Placeholder 3"/>
          <p:cNvSpPr>
            <a:spLocks noGrp="1"/>
          </p:cNvSpPr>
          <p:nvPr>
            <p:ph type="sldNum" sz="quarter" idx="5"/>
          </p:nvPr>
        </p:nvSpPr>
        <p:spPr/>
        <p:txBody>
          <a:bodyPr/>
          <a:lstStyle/>
          <a:p>
            <a:fld id="{DD21D2C6-808E-EA40-8501-3EAC90956BC9}" type="slidenum">
              <a:rPr lang="en-GB" smtClean="0"/>
              <a:t>11</a:t>
            </a:fld>
            <a:endParaRPr lang="en-GB"/>
          </a:p>
        </p:txBody>
      </p:sp>
    </p:spTree>
    <p:extLst>
      <p:ext uri="{BB962C8B-B14F-4D97-AF65-F5344CB8AC3E}">
        <p14:creationId xmlns:p14="http://schemas.microsoft.com/office/powerpoint/2010/main" val="1707000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learning outcome has been adapted from AHEP Edition 3 but was previously buried in the ‘Additional general skills’.  Now in the foreground, it  supports UK-SPEC and WA.</a:t>
            </a:r>
          </a:p>
          <a:p>
            <a:endParaRPr lang="en-GB" dirty="0"/>
          </a:p>
          <a:p>
            <a:r>
              <a:rPr lang="en-GB" dirty="0"/>
              <a:t>UK-SPEC </a:t>
            </a:r>
          </a:p>
          <a:p>
            <a:endParaRPr lang="en-GB" dirty="0"/>
          </a:p>
          <a:p>
            <a:r>
              <a:rPr lang="en-GB" sz="1200" kern="1200" dirty="0">
                <a:solidFill>
                  <a:schemeClr val="tx1"/>
                </a:solidFill>
                <a:effectLst/>
                <a:latin typeface="+mn-lt"/>
                <a:ea typeface="+mn-ea"/>
                <a:cs typeface="+mn-cs"/>
              </a:rPr>
              <a:t>Carry out and record the Continuing Professional Development (CPD) necessary to maintain and enhance competence in their own area of practice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Washington Accord</a:t>
            </a:r>
          </a:p>
          <a:p>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WA12: Recognize the need for, and have the preparation and ability to engage in independent and life-long learning in the broadest context of technological change. </a:t>
            </a:r>
            <a:endParaRPr lang="en-GB" dirty="0">
              <a:effectLst/>
            </a:endParaRP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D21D2C6-808E-EA40-8501-3EAC90956BC9}" type="slidenum">
              <a:rPr lang="en-GB" smtClean="0"/>
              <a:t>12</a:t>
            </a:fld>
            <a:endParaRPr lang="en-GB"/>
          </a:p>
        </p:txBody>
      </p:sp>
    </p:spTree>
    <p:extLst>
      <p:ext uri="{BB962C8B-B14F-4D97-AF65-F5344CB8AC3E}">
        <p14:creationId xmlns:p14="http://schemas.microsoft.com/office/powerpoint/2010/main" val="1425661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Advised that this should be included by Registration and Standards Committee</a:t>
            </a:r>
          </a:p>
        </p:txBody>
      </p:sp>
      <p:sp>
        <p:nvSpPr>
          <p:cNvPr id="4" name="Slide Number Placeholder 3"/>
          <p:cNvSpPr>
            <a:spLocks noGrp="1"/>
          </p:cNvSpPr>
          <p:nvPr>
            <p:ph type="sldNum" sz="quarter" idx="5"/>
          </p:nvPr>
        </p:nvSpPr>
        <p:spPr/>
        <p:txBody>
          <a:bodyPr/>
          <a:lstStyle/>
          <a:p>
            <a:fld id="{DD21D2C6-808E-EA40-8501-3EAC90956BC9}" type="slidenum">
              <a:rPr lang="en-GB" smtClean="0"/>
              <a:t>13</a:t>
            </a:fld>
            <a:endParaRPr lang="en-GB"/>
          </a:p>
        </p:txBody>
      </p:sp>
    </p:spTree>
    <p:extLst>
      <p:ext uri="{BB962C8B-B14F-4D97-AF65-F5344CB8AC3E}">
        <p14:creationId xmlns:p14="http://schemas.microsoft.com/office/powerpoint/2010/main" val="2004947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Speaks to new UK SPEC competence:</a:t>
            </a:r>
          </a:p>
          <a:p>
            <a:endParaRPr lang="en-GB" dirty="0"/>
          </a:p>
          <a:p>
            <a:r>
              <a:rPr lang="en-GB" sz="1200" kern="1200" dirty="0">
                <a:solidFill>
                  <a:schemeClr val="tx1"/>
                </a:solidFill>
                <a:effectLst/>
                <a:latin typeface="+mn-lt"/>
                <a:ea typeface="+mn-ea"/>
                <a:cs typeface="+mn-cs"/>
              </a:rPr>
              <a:t>Demonstrate personal and social skills and awareness of diversity and inclusion issues</a:t>
            </a:r>
            <a:endParaRPr lang="en-GB" dirty="0"/>
          </a:p>
        </p:txBody>
      </p:sp>
      <p:sp>
        <p:nvSpPr>
          <p:cNvPr id="4" name="Slide Number Placeholder 3"/>
          <p:cNvSpPr>
            <a:spLocks noGrp="1"/>
          </p:cNvSpPr>
          <p:nvPr>
            <p:ph type="sldNum" sz="quarter" idx="5"/>
          </p:nvPr>
        </p:nvSpPr>
        <p:spPr/>
        <p:txBody>
          <a:bodyPr/>
          <a:lstStyle/>
          <a:p>
            <a:fld id="{DD21D2C6-808E-EA40-8501-3EAC90956BC9}" type="slidenum">
              <a:rPr lang="en-GB" smtClean="0"/>
              <a:t>14</a:t>
            </a:fld>
            <a:endParaRPr lang="en-GB"/>
          </a:p>
        </p:txBody>
      </p:sp>
    </p:spTree>
    <p:extLst>
      <p:ext uri="{BB962C8B-B14F-4D97-AF65-F5344CB8AC3E}">
        <p14:creationId xmlns:p14="http://schemas.microsoft.com/office/powerpoint/2010/main" val="3342584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sz="1200" kern="1200" dirty="0">
                <a:solidFill>
                  <a:schemeClr val="tx1"/>
                </a:solidFill>
                <a:effectLst/>
                <a:latin typeface="+mn-lt"/>
                <a:ea typeface="+mn-ea"/>
                <a:cs typeface="+mn-cs"/>
              </a:rPr>
              <a:t>There are two new learning outcomes covering security and EDI. The coverage of security reflects concerns about information security and other threats to individual, corporate and national assets. The inclusion of EDI responds to longstanding concerns about the demographics of the engineering workforce and compelling ethical and business drivers for greater diversity in the profession. </a:t>
            </a:r>
          </a:p>
          <a:p>
            <a:endParaRPr lang="en-GB" dirty="0"/>
          </a:p>
          <a:p>
            <a:r>
              <a:rPr lang="en-GB" dirty="0"/>
              <a:t>Achieving consensus across disparate PEIs and Higher Education Providers was a particular challenge – some aspects of the standard are a compromise (and possibly weaker for it), other areas have undoubtably benefited from some excellent feedback received through the consultation.</a:t>
            </a:r>
          </a:p>
          <a:p>
            <a:endParaRPr lang="en-GB" dirty="0"/>
          </a:p>
        </p:txBody>
      </p:sp>
      <p:sp>
        <p:nvSpPr>
          <p:cNvPr id="4" name="Slide Number Placeholder 3"/>
          <p:cNvSpPr>
            <a:spLocks noGrp="1"/>
          </p:cNvSpPr>
          <p:nvPr>
            <p:ph type="sldNum" sz="quarter" idx="5"/>
          </p:nvPr>
        </p:nvSpPr>
        <p:spPr/>
        <p:txBody>
          <a:bodyPr/>
          <a:lstStyle/>
          <a:p>
            <a:fld id="{DD21D2C6-808E-EA40-8501-3EAC90956BC9}" type="slidenum">
              <a:rPr lang="en-GB" smtClean="0"/>
              <a:t>16</a:t>
            </a:fld>
            <a:endParaRPr lang="en-GB"/>
          </a:p>
        </p:txBody>
      </p:sp>
    </p:spTree>
    <p:extLst>
      <p:ext uri="{BB962C8B-B14F-4D97-AF65-F5344CB8AC3E}">
        <p14:creationId xmlns:p14="http://schemas.microsoft.com/office/powerpoint/2010/main" val="3640556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AHEP4 ‘scores’ on three of the four success criteria for the new strategy</a:t>
            </a:r>
          </a:p>
          <a:p>
            <a:endParaRPr lang="en-GB" dirty="0"/>
          </a:p>
          <a:p>
            <a:r>
              <a:rPr lang="en-GB" dirty="0"/>
              <a:t>We did consult on ’Digital innovation’ but the inclusion of this areas was not supported by some PEIs</a:t>
            </a:r>
          </a:p>
        </p:txBody>
      </p:sp>
      <p:sp>
        <p:nvSpPr>
          <p:cNvPr id="4" name="Slide Number Placeholder 3"/>
          <p:cNvSpPr>
            <a:spLocks noGrp="1"/>
          </p:cNvSpPr>
          <p:nvPr>
            <p:ph type="sldNum" sz="quarter" idx="5"/>
          </p:nvPr>
        </p:nvSpPr>
        <p:spPr/>
        <p:txBody>
          <a:bodyPr/>
          <a:lstStyle/>
          <a:p>
            <a:fld id="{DD21D2C6-808E-EA40-8501-3EAC90956BC9}" type="slidenum">
              <a:rPr lang="en-GB" smtClean="0"/>
              <a:t>17</a:t>
            </a:fld>
            <a:endParaRPr lang="en-GB"/>
          </a:p>
        </p:txBody>
      </p:sp>
    </p:spTree>
    <p:extLst>
      <p:ext uri="{BB962C8B-B14F-4D97-AF65-F5344CB8AC3E}">
        <p14:creationId xmlns:p14="http://schemas.microsoft.com/office/powerpoint/2010/main" val="2891303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Economic and social recovery from the global COVID-19 pandemic, supporting key sectors such as - </a:t>
            </a:r>
          </a:p>
          <a:p>
            <a:r>
              <a:rPr lang="en-GB" dirty="0"/>
              <a:t>Built Environment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Digital</a:t>
            </a:r>
          </a:p>
          <a:p>
            <a:r>
              <a:rPr lang="en-GB" dirty="0"/>
              <a:t>Design and Manufacturing</a:t>
            </a:r>
          </a:p>
          <a:p>
            <a:r>
              <a:rPr lang="en-GB" dirty="0"/>
              <a:t>Energy</a:t>
            </a:r>
          </a:p>
          <a:p>
            <a:r>
              <a:rPr lang="en-GB" dirty="0"/>
              <a:t>Transport</a:t>
            </a:r>
          </a:p>
          <a:p>
            <a:endParaRPr lang="en-GB" dirty="0"/>
          </a:p>
          <a:p>
            <a:r>
              <a:rPr lang="en-GB" dirty="0"/>
              <a:t>Sustainability and ethical practice are golden threads that run through all that we do</a:t>
            </a:r>
          </a:p>
          <a:p>
            <a:endParaRPr lang="en-GB" dirty="0"/>
          </a:p>
          <a:p>
            <a:r>
              <a:rPr lang="en-GB" dirty="0"/>
              <a:t>Increase the representation of socially disadvantaged and disabled people, ethnic minority groups, women, LGBTQ+ people and other groups currently under-represented in the profession</a:t>
            </a:r>
          </a:p>
          <a:p>
            <a:endParaRPr lang="en-GB" dirty="0"/>
          </a:p>
          <a:p>
            <a:r>
              <a:rPr lang="en-GB" dirty="0"/>
              <a:t>For higher education, support positive outcomes for all students and close awarding/attainment gaps for Black and Asian students, and those from a Minority Ethnic background</a:t>
            </a:r>
          </a:p>
          <a:p>
            <a:endParaRPr lang="en-GB" dirty="0"/>
          </a:p>
          <a:p>
            <a:r>
              <a:rPr lang="en-GB" dirty="0"/>
              <a:t>Working together with energy and commitment, we can support positive change within the profession and in wider society.</a:t>
            </a:r>
          </a:p>
          <a:p>
            <a:endParaRPr lang="en-GB" dirty="0"/>
          </a:p>
          <a:p>
            <a:r>
              <a:rPr lang="en-GB" dirty="0"/>
              <a:t>Thank you.</a:t>
            </a:r>
          </a:p>
          <a:p>
            <a:endParaRPr lang="en-GB" dirty="0"/>
          </a:p>
          <a:p>
            <a:endParaRPr lang="en-GB"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D21D2C6-808E-EA40-8501-3EAC90956BC9}" type="slidenum">
              <a:rPr lang="en-GB" smtClean="0"/>
              <a:t>18</a:t>
            </a:fld>
            <a:endParaRPr lang="en-GB"/>
          </a:p>
        </p:txBody>
      </p:sp>
    </p:spTree>
    <p:extLst>
      <p:ext uri="{BB962C8B-B14F-4D97-AF65-F5344CB8AC3E}">
        <p14:creationId xmlns:p14="http://schemas.microsoft.com/office/powerpoint/2010/main" val="1098444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presentation will cover three main areas:</a:t>
            </a:r>
          </a:p>
          <a:p>
            <a:endParaRPr lang="en-GB" dirty="0"/>
          </a:p>
          <a:p>
            <a:r>
              <a:rPr lang="en-GB" dirty="0"/>
              <a:t>First - The context and drivers for change.</a:t>
            </a:r>
          </a:p>
          <a:p>
            <a:endParaRPr lang="en-GB" dirty="0"/>
          </a:p>
          <a:p>
            <a:r>
              <a:rPr lang="en-GB" dirty="0"/>
              <a:t>Secondly, I will respond some of the commentary on the changes to AHEP4, in particular the EAB paper written by my IET colleague Professor </a:t>
            </a:r>
            <a:r>
              <a:rPr lang="en-GB" dirty="0" err="1"/>
              <a:t>Dik</a:t>
            </a:r>
            <a:r>
              <a:rPr lang="en-GB" dirty="0"/>
              <a:t> </a:t>
            </a:r>
            <a:r>
              <a:rPr lang="en-GB" dirty="0" err="1"/>
              <a:t>Morling</a:t>
            </a:r>
            <a:r>
              <a:rPr lang="en-GB" dirty="0"/>
              <a:t> who summarised the main changes to the standard.</a:t>
            </a:r>
          </a:p>
          <a:p>
            <a:endParaRPr lang="en-GB" dirty="0"/>
          </a:p>
          <a:p>
            <a:r>
              <a:rPr lang="en-GB" dirty="0"/>
              <a:t>Finally, I will offer some personal reflections and hopes for the adoption and impact of the new standard.</a:t>
            </a:r>
          </a:p>
          <a:p>
            <a:endParaRPr lang="en-GB" dirty="0"/>
          </a:p>
          <a:p>
            <a:r>
              <a:rPr lang="en-GB" dirty="0"/>
              <a:t>I will not describe or explain the new standard in detail but try to add value by explaining our thinking and motivation.</a:t>
            </a:r>
          </a:p>
          <a:p>
            <a:endParaRPr lang="en-GB" dirty="0"/>
          </a:p>
          <a:p>
            <a:r>
              <a:rPr lang="en-GB" dirty="0"/>
              <a:t>And I will not cover the two new learning outcomes, Security and Equality, Diversity &amp; Inclusion as these are covered in depth elsewhere on the agenda (hidden slides included in case of questions)</a:t>
            </a:r>
          </a:p>
        </p:txBody>
      </p:sp>
      <p:sp>
        <p:nvSpPr>
          <p:cNvPr id="4" name="Slide Number Placeholder 3"/>
          <p:cNvSpPr>
            <a:spLocks noGrp="1"/>
          </p:cNvSpPr>
          <p:nvPr>
            <p:ph type="sldNum" sz="quarter" idx="5"/>
          </p:nvPr>
        </p:nvSpPr>
        <p:spPr/>
        <p:txBody>
          <a:bodyPr/>
          <a:lstStyle/>
          <a:p>
            <a:fld id="{DD21D2C6-808E-EA40-8501-3EAC90956BC9}" type="slidenum">
              <a:rPr lang="en-GB" smtClean="0"/>
              <a:t>2</a:t>
            </a:fld>
            <a:endParaRPr lang="en-GB"/>
          </a:p>
        </p:txBody>
      </p:sp>
    </p:spTree>
    <p:extLst>
      <p:ext uri="{BB962C8B-B14F-4D97-AF65-F5344CB8AC3E}">
        <p14:creationId xmlns:p14="http://schemas.microsoft.com/office/powerpoint/2010/main" val="3995204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Aim to produce a ‘handbook’ that could be used by mid to early career academics as a reference point for the design of a new degree programme or to prepare for an accreditation visit. Lots of previously separate guidance now incorporated, for example distance learning, degree apprenticeships, compensation and condonement.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Single, progressive set of Learning Outcomes – numbered and tabular presentation. Considerable reduction in the number of learning outcomes (maximum of 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Two new learning outcomes: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Equality, Diversity &amp; Inclusion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Security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UK SPEC </a:t>
            </a:r>
            <a:r>
              <a:rPr lang="en-GB" sz="1200" kern="1200" dirty="0">
                <a:solidFill>
                  <a:schemeClr val="tx1"/>
                </a:solidFill>
                <a:effectLst/>
                <a:latin typeface="+mn-lt"/>
                <a:ea typeface="+mn-ea"/>
                <a:cs typeface="+mn-cs"/>
              </a:rPr>
              <a:t>(a new competence to the fourth edition)</a:t>
            </a: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Demonstrate personal and social skills and awareness of diversity and inclusion issues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But nothing on security!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Use of engineering knowledge to address problems in any application domain rather than solution of ‘engineering problems’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The standard uses definitions of ‘Broadly-defined’ and ‘Complex’ problems that speak to expectations for </a:t>
            </a:r>
            <a:r>
              <a:rPr lang="en-GB" sz="1200" dirty="0" err="1"/>
              <a:t>IEng</a:t>
            </a:r>
            <a:r>
              <a:rPr lang="en-GB" sz="1200" dirty="0"/>
              <a:t> and CEng registration respectively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Qualifications that can be accredited pegged to International Standard Classification of Education (ISCED) levels – helps with the use of the standard internationally</a:t>
            </a:r>
          </a:p>
          <a:p>
            <a:endParaRPr lang="en-GB" dirty="0"/>
          </a:p>
          <a:p>
            <a:r>
              <a:rPr lang="en-GB" dirty="0"/>
              <a:t>More information about the accreditation process and evidence base</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Support for innovative programmes – agnostic on teaching, learning and assessment, provided a graduate from an accredited programmes achieves the required learning outcomes</a:t>
            </a:r>
          </a:p>
          <a:p>
            <a:endParaRPr lang="en-GB" dirty="0"/>
          </a:p>
          <a:p>
            <a:r>
              <a:rPr lang="en-GB" dirty="0"/>
              <a:t>Expectations of:</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Industry involvement in programme design and delivery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Student engagement with scholarship, research and/or professional practice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Departments to promote Equality, Diversity and Inclusion</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fld id="{DD21D2C6-808E-EA40-8501-3EAC90956BC9}" type="slidenum">
              <a:rPr lang="en-GB" smtClean="0"/>
              <a:t>3</a:t>
            </a:fld>
            <a:endParaRPr lang="en-GB"/>
          </a:p>
        </p:txBody>
      </p:sp>
    </p:spTree>
    <p:extLst>
      <p:ext uri="{BB962C8B-B14F-4D97-AF65-F5344CB8AC3E}">
        <p14:creationId xmlns:p14="http://schemas.microsoft.com/office/powerpoint/2010/main" val="329955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learning outcomes cover 18 areas, grouped into five categories and subsume the 'Additional general skills' from AHEP Edition 3</a:t>
            </a:r>
          </a:p>
        </p:txBody>
      </p:sp>
      <p:sp>
        <p:nvSpPr>
          <p:cNvPr id="4" name="Slide Number Placeholder 3"/>
          <p:cNvSpPr>
            <a:spLocks noGrp="1"/>
          </p:cNvSpPr>
          <p:nvPr>
            <p:ph type="sldNum" sz="quarter" idx="5"/>
          </p:nvPr>
        </p:nvSpPr>
        <p:spPr/>
        <p:txBody>
          <a:bodyPr/>
          <a:lstStyle/>
          <a:p>
            <a:fld id="{DD21D2C6-808E-EA40-8501-3EAC90956BC9}" type="slidenum">
              <a:rPr lang="en-GB" smtClean="0"/>
              <a:t>4</a:t>
            </a:fld>
            <a:endParaRPr lang="en-GB"/>
          </a:p>
        </p:txBody>
      </p:sp>
    </p:spTree>
    <p:extLst>
      <p:ext uri="{BB962C8B-B14F-4D97-AF65-F5344CB8AC3E}">
        <p14:creationId xmlns:p14="http://schemas.microsoft.com/office/powerpoint/2010/main" val="1788789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main, degrees presented for accreditation are required to evidence 18 learning outcomes, exceptions are Bachelors (Top Up) degree (NINE) and Other Masters degrees (EIGHT)</a:t>
            </a:r>
          </a:p>
          <a:p>
            <a:endParaRPr lang="en-GB" dirty="0"/>
          </a:p>
          <a:p>
            <a:r>
              <a:rPr lang="en-GB" dirty="0"/>
              <a:t>Learning outcomes are THRESHOLD standards - degree </a:t>
            </a:r>
            <a:r>
              <a:rPr lang="en-GB"/>
              <a:t>providers are free to set higher standards</a:t>
            </a:r>
            <a:endParaRPr lang="en-GB" dirty="0"/>
          </a:p>
        </p:txBody>
      </p:sp>
      <p:sp>
        <p:nvSpPr>
          <p:cNvPr id="4" name="Slide Number Placeholder 3"/>
          <p:cNvSpPr>
            <a:spLocks noGrp="1"/>
          </p:cNvSpPr>
          <p:nvPr>
            <p:ph type="sldNum" sz="quarter" idx="5"/>
          </p:nvPr>
        </p:nvSpPr>
        <p:spPr/>
        <p:txBody>
          <a:bodyPr/>
          <a:lstStyle/>
          <a:p>
            <a:fld id="{DD21D2C6-808E-EA40-8501-3EAC90956BC9}" type="slidenum">
              <a:rPr lang="en-GB" smtClean="0"/>
              <a:t>5</a:t>
            </a:fld>
            <a:endParaRPr lang="en-GB"/>
          </a:p>
        </p:txBody>
      </p:sp>
    </p:spTree>
    <p:extLst>
      <p:ext uri="{BB962C8B-B14F-4D97-AF65-F5344CB8AC3E}">
        <p14:creationId xmlns:p14="http://schemas.microsoft.com/office/powerpoint/2010/main" val="332957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D21D2C6-808E-EA40-8501-3EAC90956BC9}" type="slidenum">
              <a:rPr lang="en-GB" smtClean="0"/>
              <a:t>7</a:t>
            </a:fld>
            <a:endParaRPr lang="en-GB"/>
          </a:p>
        </p:txBody>
      </p:sp>
    </p:spTree>
    <p:extLst>
      <p:ext uri="{BB962C8B-B14F-4D97-AF65-F5344CB8AC3E}">
        <p14:creationId xmlns:p14="http://schemas.microsoft.com/office/powerpoint/2010/main" val="1654637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substantially different, but the signal-to-noise ratio has been improved!</a:t>
            </a:r>
          </a:p>
        </p:txBody>
      </p:sp>
      <p:sp>
        <p:nvSpPr>
          <p:cNvPr id="4" name="Slide Number Placeholder 3"/>
          <p:cNvSpPr>
            <a:spLocks noGrp="1"/>
          </p:cNvSpPr>
          <p:nvPr>
            <p:ph type="sldNum" sz="quarter" idx="5"/>
          </p:nvPr>
        </p:nvSpPr>
        <p:spPr/>
        <p:txBody>
          <a:bodyPr/>
          <a:lstStyle/>
          <a:p>
            <a:fld id="{DD21D2C6-808E-EA40-8501-3EAC90956BC9}" type="slidenum">
              <a:rPr lang="en-GB" smtClean="0"/>
              <a:t>8</a:t>
            </a:fld>
            <a:endParaRPr lang="en-GB"/>
          </a:p>
        </p:txBody>
      </p:sp>
    </p:spTree>
    <p:extLst>
      <p:ext uri="{BB962C8B-B14F-4D97-AF65-F5344CB8AC3E}">
        <p14:creationId xmlns:p14="http://schemas.microsoft.com/office/powerpoint/2010/main" val="1236899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 substantially different!</a:t>
            </a:r>
          </a:p>
        </p:txBody>
      </p:sp>
      <p:sp>
        <p:nvSpPr>
          <p:cNvPr id="4" name="Slide Number Placeholder 3"/>
          <p:cNvSpPr>
            <a:spLocks noGrp="1"/>
          </p:cNvSpPr>
          <p:nvPr>
            <p:ph type="sldNum" sz="quarter" idx="5"/>
          </p:nvPr>
        </p:nvSpPr>
        <p:spPr/>
        <p:txBody>
          <a:bodyPr/>
          <a:lstStyle/>
          <a:p>
            <a:fld id="{DD21D2C6-808E-EA40-8501-3EAC90956BC9}" type="slidenum">
              <a:rPr lang="en-GB" smtClean="0"/>
              <a:t>9</a:t>
            </a:fld>
            <a:endParaRPr lang="en-GB"/>
          </a:p>
        </p:txBody>
      </p:sp>
    </p:spTree>
    <p:extLst>
      <p:ext uri="{BB962C8B-B14F-4D97-AF65-F5344CB8AC3E}">
        <p14:creationId xmlns:p14="http://schemas.microsoft.com/office/powerpoint/2010/main" val="4201616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 substantially different, but the signal-to-noise ratio has been improved!</a:t>
            </a:r>
          </a:p>
        </p:txBody>
      </p:sp>
      <p:sp>
        <p:nvSpPr>
          <p:cNvPr id="4" name="Slide Number Placeholder 3"/>
          <p:cNvSpPr>
            <a:spLocks noGrp="1"/>
          </p:cNvSpPr>
          <p:nvPr>
            <p:ph type="sldNum" sz="quarter" idx="5"/>
          </p:nvPr>
        </p:nvSpPr>
        <p:spPr/>
        <p:txBody>
          <a:bodyPr/>
          <a:lstStyle/>
          <a:p>
            <a:fld id="{DD21D2C6-808E-EA40-8501-3EAC90956BC9}" type="slidenum">
              <a:rPr lang="en-GB" smtClean="0"/>
              <a:t>10</a:t>
            </a:fld>
            <a:endParaRPr lang="en-GB"/>
          </a:p>
        </p:txBody>
      </p:sp>
    </p:spTree>
    <p:extLst>
      <p:ext uri="{BB962C8B-B14F-4D97-AF65-F5344CB8AC3E}">
        <p14:creationId xmlns:p14="http://schemas.microsoft.com/office/powerpoint/2010/main" val="1780545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D0CB4-A9CA-424F-9D5A-DFF4D0455E5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024AF0C-2ADA-3C48-BA31-8DABC9A58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A47DD3DB-2A86-1B40-93F8-DF7715DC17F2}"/>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5" name="Footer Placeholder 4">
            <a:extLst>
              <a:ext uri="{FF2B5EF4-FFF2-40B4-BE49-F238E27FC236}">
                <a16:creationId xmlns:a16="http://schemas.microsoft.com/office/drawing/2014/main" id="{BFD57402-3B79-9F45-8E60-1A276D3BD0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99DBE4-EB49-B74C-AACB-F4A32C78FC87}"/>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44590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5B395-3C98-254B-9C3E-85162E3570AA}"/>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1381026A-EF59-7442-8C13-F79A6BD95A5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032A7FF-56D8-D445-95E5-6B5F2772D6F8}"/>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5" name="Footer Placeholder 4">
            <a:extLst>
              <a:ext uri="{FF2B5EF4-FFF2-40B4-BE49-F238E27FC236}">
                <a16:creationId xmlns:a16="http://schemas.microsoft.com/office/drawing/2014/main" id="{4FE5E87C-AA92-CD47-93A8-1172954B32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775228-534B-1B4F-A6B1-ACE1B4981492}"/>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35364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B21F70-1A96-BF44-8B5C-E854C2134B3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B845C54E-F5BF-D544-A0CD-F857851652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C3B099E-7887-9942-86E9-B4BAC956E752}"/>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5" name="Footer Placeholder 4">
            <a:extLst>
              <a:ext uri="{FF2B5EF4-FFF2-40B4-BE49-F238E27FC236}">
                <a16:creationId xmlns:a16="http://schemas.microsoft.com/office/drawing/2014/main" id="{E4D8BB5E-01E0-614B-B03F-7BA7754157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5B4577-7C37-DD4A-9489-EC0C71EF5454}"/>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2240465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7" name="Title 7"/>
          <p:cNvSpPr>
            <a:spLocks noGrp="1"/>
          </p:cNvSpPr>
          <p:nvPr>
            <p:ph type="title" hasCustomPrompt="1"/>
          </p:nvPr>
        </p:nvSpPr>
        <p:spPr>
          <a:xfrm>
            <a:off x="0" y="867104"/>
            <a:ext cx="11376000" cy="367611"/>
          </a:xfrm>
          <a:prstGeom prst="rect">
            <a:avLst/>
          </a:prstGeom>
        </p:spPr>
        <p:txBody>
          <a:bodyPr anchor="ctr" anchorCtr="0"/>
          <a:lstStyle>
            <a:lvl1pPr algn="l">
              <a:defRPr sz="2200" b="1">
                <a:solidFill>
                  <a:schemeClr val="bg1"/>
                </a:solidFill>
                <a:latin typeface="Arial" panose="020B0604020202020204" pitchFamily="34" charset="0"/>
                <a:cs typeface="Arial" panose="020B0604020202020204" pitchFamily="34" charset="0"/>
              </a:defRPr>
            </a:lvl1pPr>
          </a:lstStyle>
          <a:p>
            <a:r>
              <a:rPr lang="en-GB" dirty="0"/>
              <a:t>Slide heading, 22pt Arial</a:t>
            </a:r>
          </a:p>
        </p:txBody>
      </p:sp>
      <p:sp>
        <p:nvSpPr>
          <p:cNvPr id="8" name="Text Placeholder 13"/>
          <p:cNvSpPr>
            <a:spLocks noGrp="1"/>
          </p:cNvSpPr>
          <p:nvPr>
            <p:ph type="body" sz="quarter" idx="11" hasCustomPrompt="1"/>
          </p:nvPr>
        </p:nvSpPr>
        <p:spPr>
          <a:xfrm>
            <a:off x="1224629" y="1521526"/>
            <a:ext cx="9744000" cy="342000"/>
          </a:xfrm>
          <a:prstGeom prst="rect">
            <a:avLst/>
          </a:prstGeom>
        </p:spPr>
        <p:txBody>
          <a:bodyPr/>
          <a:lstStyle>
            <a:lvl1pPr>
              <a:buNone/>
              <a:defRPr sz="1800" b="1">
                <a:solidFill>
                  <a:srgbClr val="004C8F"/>
                </a:solidFill>
                <a:latin typeface="Arial" panose="020B0604020202020204" pitchFamily="34" charset="0"/>
                <a:cs typeface="Arial" panose="020B0604020202020204" pitchFamily="34" charset="0"/>
              </a:defRPr>
            </a:lvl1pPr>
          </a:lstStyle>
          <a:p>
            <a:pPr lvl="0"/>
            <a:r>
              <a:rPr lang="en-GB" dirty="0"/>
              <a:t>Slide sub heading, 18pt Arial Bold</a:t>
            </a:r>
          </a:p>
        </p:txBody>
      </p:sp>
      <p:sp>
        <p:nvSpPr>
          <p:cNvPr id="9" name="Content Placeholder 15"/>
          <p:cNvSpPr>
            <a:spLocks noGrp="1"/>
          </p:cNvSpPr>
          <p:nvPr>
            <p:ph sz="quarter" idx="12" hasCustomPrompt="1"/>
          </p:nvPr>
        </p:nvSpPr>
        <p:spPr>
          <a:xfrm>
            <a:off x="1224629" y="1891862"/>
            <a:ext cx="9744000" cy="4344866"/>
          </a:xfrm>
          <a:prstGeom prst="rect">
            <a:avLst/>
          </a:prstGeom>
        </p:spPr>
        <p:txBody>
          <a:bodyPr/>
          <a:lstStyle>
            <a:lvl1pPr>
              <a:buSzPct val="125000"/>
              <a:buFont typeface="Arial" pitchFamily="34" charset="0"/>
              <a:buChar char="•"/>
              <a:defRPr sz="1800">
                <a:solidFill>
                  <a:srgbClr val="004C8F"/>
                </a:solidFill>
                <a:latin typeface="Arial" panose="020B0604020202020204" pitchFamily="34" charset="0"/>
                <a:cs typeface="Arial" panose="020B0604020202020204" pitchFamily="34" charset="0"/>
              </a:defRPr>
            </a:lvl1pPr>
            <a:lvl2pPr>
              <a:buSzPct val="100000"/>
              <a:buFont typeface="Wingdings" pitchFamily="2" charset="2"/>
              <a:buChar char="§"/>
              <a:defRPr sz="1800">
                <a:solidFill>
                  <a:srgbClr val="004C8F"/>
                </a:solidFill>
                <a:latin typeface="Arial" panose="020B0604020202020204" pitchFamily="34" charset="0"/>
                <a:cs typeface="Arial" panose="020B0604020202020204" pitchFamily="34" charset="0"/>
              </a:defRPr>
            </a:lvl2pPr>
            <a:lvl3pPr>
              <a:buSzPct val="115000"/>
              <a:defRPr sz="1800">
                <a:solidFill>
                  <a:srgbClr val="004C8F"/>
                </a:solidFill>
                <a:latin typeface="Arial" panose="020B0604020202020204" pitchFamily="34" charset="0"/>
                <a:cs typeface="Arial" panose="020B0604020202020204" pitchFamily="34" charset="0"/>
              </a:defRPr>
            </a:lvl3pPr>
            <a:lvl4pPr>
              <a:buSzPct val="90000"/>
              <a:buFont typeface="Wingdings" pitchFamily="2" charset="2"/>
              <a:buChar char="§"/>
              <a:defRPr sz="1800">
                <a:solidFill>
                  <a:srgbClr val="004C8F"/>
                </a:solidFill>
                <a:latin typeface="Arial" panose="020B0604020202020204" pitchFamily="34" charset="0"/>
                <a:cs typeface="Arial" panose="020B0604020202020204" pitchFamily="34" charset="0"/>
              </a:defRPr>
            </a:lvl4pPr>
            <a:lvl5pPr>
              <a:buSzPct val="105000"/>
              <a:buFont typeface="Arial" pitchFamily="34" charset="0"/>
              <a:buChar char="•"/>
              <a:defRPr sz="1800">
                <a:solidFill>
                  <a:srgbClr val="004C8F"/>
                </a:solidFill>
                <a:latin typeface="Arial" panose="020B0604020202020204" pitchFamily="34" charset="0"/>
                <a:cs typeface="Arial" panose="020B0604020202020204" pitchFamily="34" charset="0"/>
              </a:defRPr>
            </a:lvl5pPr>
          </a:lstStyle>
          <a:p>
            <a:pPr lvl="0"/>
            <a:r>
              <a:rPr lang="en-GB" dirty="0"/>
              <a:t>Slide text is 18pt Arial, aligned left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77553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7" name="Title 7"/>
          <p:cNvSpPr>
            <a:spLocks noGrp="1"/>
          </p:cNvSpPr>
          <p:nvPr>
            <p:ph type="title" hasCustomPrompt="1"/>
          </p:nvPr>
        </p:nvSpPr>
        <p:spPr>
          <a:xfrm>
            <a:off x="0" y="867104"/>
            <a:ext cx="11376000" cy="367611"/>
          </a:xfrm>
          <a:prstGeom prst="rect">
            <a:avLst/>
          </a:prstGeom>
        </p:spPr>
        <p:txBody>
          <a:bodyPr anchor="ctr" anchorCtr="0"/>
          <a:lstStyle>
            <a:lvl1pPr algn="l">
              <a:defRPr sz="2200" b="1">
                <a:solidFill>
                  <a:schemeClr val="bg1"/>
                </a:solidFill>
                <a:latin typeface="Arial" panose="020B0604020202020204" pitchFamily="34" charset="0"/>
                <a:cs typeface="Arial" panose="020B0604020202020204" pitchFamily="34" charset="0"/>
              </a:defRPr>
            </a:lvl1pPr>
          </a:lstStyle>
          <a:p>
            <a:r>
              <a:rPr lang="en-GB" dirty="0"/>
              <a:t>Slide heading, 22pt Arial</a:t>
            </a:r>
          </a:p>
        </p:txBody>
      </p:sp>
      <p:sp>
        <p:nvSpPr>
          <p:cNvPr id="8" name="Text Placeholder 13"/>
          <p:cNvSpPr>
            <a:spLocks noGrp="1"/>
          </p:cNvSpPr>
          <p:nvPr>
            <p:ph type="body" sz="quarter" idx="11" hasCustomPrompt="1"/>
          </p:nvPr>
        </p:nvSpPr>
        <p:spPr>
          <a:xfrm>
            <a:off x="1224629" y="1521526"/>
            <a:ext cx="9744000" cy="342000"/>
          </a:xfrm>
          <a:prstGeom prst="rect">
            <a:avLst/>
          </a:prstGeom>
        </p:spPr>
        <p:txBody>
          <a:bodyPr/>
          <a:lstStyle>
            <a:lvl1pPr>
              <a:buNone/>
              <a:defRPr sz="1800" b="1">
                <a:solidFill>
                  <a:srgbClr val="004C8F"/>
                </a:solidFill>
                <a:latin typeface="Arial" panose="020B0604020202020204" pitchFamily="34" charset="0"/>
                <a:cs typeface="Arial" panose="020B0604020202020204" pitchFamily="34" charset="0"/>
              </a:defRPr>
            </a:lvl1pPr>
          </a:lstStyle>
          <a:p>
            <a:pPr lvl="0"/>
            <a:r>
              <a:rPr lang="en-GB" dirty="0"/>
              <a:t>Slide sub heading, 18pt Arial Bold</a:t>
            </a:r>
          </a:p>
        </p:txBody>
      </p:sp>
      <p:sp>
        <p:nvSpPr>
          <p:cNvPr id="9" name="Content Placeholder 15"/>
          <p:cNvSpPr>
            <a:spLocks noGrp="1"/>
          </p:cNvSpPr>
          <p:nvPr>
            <p:ph sz="quarter" idx="12" hasCustomPrompt="1"/>
          </p:nvPr>
        </p:nvSpPr>
        <p:spPr>
          <a:xfrm>
            <a:off x="1224629" y="1891862"/>
            <a:ext cx="9744000" cy="4344866"/>
          </a:xfrm>
          <a:prstGeom prst="rect">
            <a:avLst/>
          </a:prstGeom>
        </p:spPr>
        <p:txBody>
          <a:bodyPr/>
          <a:lstStyle>
            <a:lvl1pPr>
              <a:buSzPct val="125000"/>
              <a:buFont typeface="Arial" pitchFamily="34" charset="0"/>
              <a:buChar char="•"/>
              <a:defRPr sz="1800">
                <a:solidFill>
                  <a:srgbClr val="004C8F"/>
                </a:solidFill>
                <a:latin typeface="Arial" panose="020B0604020202020204" pitchFamily="34" charset="0"/>
                <a:cs typeface="Arial" panose="020B0604020202020204" pitchFamily="34" charset="0"/>
              </a:defRPr>
            </a:lvl1pPr>
            <a:lvl2pPr>
              <a:buSzPct val="100000"/>
              <a:buFont typeface="Wingdings" pitchFamily="2" charset="2"/>
              <a:buChar char="§"/>
              <a:defRPr sz="1800">
                <a:solidFill>
                  <a:srgbClr val="004C8F"/>
                </a:solidFill>
                <a:latin typeface="Arial" panose="020B0604020202020204" pitchFamily="34" charset="0"/>
                <a:cs typeface="Arial" panose="020B0604020202020204" pitchFamily="34" charset="0"/>
              </a:defRPr>
            </a:lvl2pPr>
            <a:lvl3pPr>
              <a:buSzPct val="115000"/>
              <a:defRPr sz="1800">
                <a:solidFill>
                  <a:srgbClr val="004C8F"/>
                </a:solidFill>
                <a:latin typeface="Arial" panose="020B0604020202020204" pitchFamily="34" charset="0"/>
                <a:cs typeface="Arial" panose="020B0604020202020204" pitchFamily="34" charset="0"/>
              </a:defRPr>
            </a:lvl3pPr>
            <a:lvl4pPr>
              <a:buSzPct val="90000"/>
              <a:buFont typeface="Wingdings" pitchFamily="2" charset="2"/>
              <a:buChar char="§"/>
              <a:defRPr sz="1800">
                <a:solidFill>
                  <a:srgbClr val="004C8F"/>
                </a:solidFill>
                <a:latin typeface="Arial" panose="020B0604020202020204" pitchFamily="34" charset="0"/>
                <a:cs typeface="Arial" panose="020B0604020202020204" pitchFamily="34" charset="0"/>
              </a:defRPr>
            </a:lvl4pPr>
            <a:lvl5pPr>
              <a:buSzPct val="105000"/>
              <a:buFont typeface="Arial" pitchFamily="34" charset="0"/>
              <a:buChar char="•"/>
              <a:defRPr sz="1800">
                <a:solidFill>
                  <a:srgbClr val="004C8F"/>
                </a:solidFill>
                <a:latin typeface="Arial" panose="020B0604020202020204" pitchFamily="34" charset="0"/>
                <a:cs typeface="Arial" panose="020B0604020202020204" pitchFamily="34" charset="0"/>
              </a:defRPr>
            </a:lvl5pPr>
          </a:lstStyle>
          <a:p>
            <a:pPr lvl="0"/>
            <a:r>
              <a:rPr lang="en-GB" dirty="0"/>
              <a:t>Slide text is 18pt Arial, aligned left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66887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7" name="Title 7"/>
          <p:cNvSpPr>
            <a:spLocks noGrp="1"/>
          </p:cNvSpPr>
          <p:nvPr>
            <p:ph type="title" hasCustomPrompt="1"/>
          </p:nvPr>
        </p:nvSpPr>
        <p:spPr>
          <a:xfrm>
            <a:off x="0" y="867104"/>
            <a:ext cx="11376000" cy="367611"/>
          </a:xfrm>
          <a:prstGeom prst="rect">
            <a:avLst/>
          </a:prstGeom>
        </p:spPr>
        <p:txBody>
          <a:bodyPr anchor="ctr" anchorCtr="0"/>
          <a:lstStyle>
            <a:lvl1pPr algn="l">
              <a:defRPr sz="2200" b="1">
                <a:solidFill>
                  <a:schemeClr val="bg1"/>
                </a:solidFill>
                <a:latin typeface="Arial" panose="020B0604020202020204" pitchFamily="34" charset="0"/>
                <a:cs typeface="Arial" panose="020B0604020202020204" pitchFamily="34" charset="0"/>
              </a:defRPr>
            </a:lvl1pPr>
          </a:lstStyle>
          <a:p>
            <a:r>
              <a:rPr lang="en-GB" dirty="0"/>
              <a:t>Slide heading, 22pt Arial</a:t>
            </a:r>
          </a:p>
        </p:txBody>
      </p:sp>
      <p:sp>
        <p:nvSpPr>
          <p:cNvPr id="8" name="Text Placeholder 13"/>
          <p:cNvSpPr>
            <a:spLocks noGrp="1"/>
          </p:cNvSpPr>
          <p:nvPr>
            <p:ph type="body" sz="quarter" idx="11" hasCustomPrompt="1"/>
          </p:nvPr>
        </p:nvSpPr>
        <p:spPr>
          <a:xfrm>
            <a:off x="1224629" y="1521526"/>
            <a:ext cx="9744000" cy="342000"/>
          </a:xfrm>
          <a:prstGeom prst="rect">
            <a:avLst/>
          </a:prstGeom>
        </p:spPr>
        <p:txBody>
          <a:bodyPr/>
          <a:lstStyle>
            <a:lvl1pPr>
              <a:buNone/>
              <a:defRPr sz="1800" b="1">
                <a:solidFill>
                  <a:srgbClr val="004C8F"/>
                </a:solidFill>
                <a:latin typeface="Arial" panose="020B0604020202020204" pitchFamily="34" charset="0"/>
                <a:cs typeface="Arial" panose="020B0604020202020204" pitchFamily="34" charset="0"/>
              </a:defRPr>
            </a:lvl1pPr>
          </a:lstStyle>
          <a:p>
            <a:pPr lvl="0"/>
            <a:r>
              <a:rPr lang="en-GB" dirty="0"/>
              <a:t>Slide sub heading, 18pt Arial Bold</a:t>
            </a:r>
          </a:p>
        </p:txBody>
      </p:sp>
      <p:sp>
        <p:nvSpPr>
          <p:cNvPr id="9" name="Content Placeholder 15"/>
          <p:cNvSpPr>
            <a:spLocks noGrp="1"/>
          </p:cNvSpPr>
          <p:nvPr>
            <p:ph sz="quarter" idx="12" hasCustomPrompt="1"/>
          </p:nvPr>
        </p:nvSpPr>
        <p:spPr>
          <a:xfrm>
            <a:off x="1224629" y="1891862"/>
            <a:ext cx="9744000" cy="4344866"/>
          </a:xfrm>
          <a:prstGeom prst="rect">
            <a:avLst/>
          </a:prstGeom>
        </p:spPr>
        <p:txBody>
          <a:bodyPr/>
          <a:lstStyle>
            <a:lvl1pPr>
              <a:buSzPct val="125000"/>
              <a:buFont typeface="Arial" pitchFamily="34" charset="0"/>
              <a:buChar char="•"/>
              <a:defRPr sz="1800">
                <a:solidFill>
                  <a:srgbClr val="004C8F"/>
                </a:solidFill>
                <a:latin typeface="Arial" panose="020B0604020202020204" pitchFamily="34" charset="0"/>
                <a:cs typeface="Arial" panose="020B0604020202020204" pitchFamily="34" charset="0"/>
              </a:defRPr>
            </a:lvl1pPr>
            <a:lvl2pPr>
              <a:buSzPct val="100000"/>
              <a:buFont typeface="Wingdings" pitchFamily="2" charset="2"/>
              <a:buChar char="§"/>
              <a:defRPr sz="1800">
                <a:solidFill>
                  <a:srgbClr val="004C8F"/>
                </a:solidFill>
                <a:latin typeface="Arial" panose="020B0604020202020204" pitchFamily="34" charset="0"/>
                <a:cs typeface="Arial" panose="020B0604020202020204" pitchFamily="34" charset="0"/>
              </a:defRPr>
            </a:lvl2pPr>
            <a:lvl3pPr>
              <a:buSzPct val="115000"/>
              <a:defRPr sz="1800">
                <a:solidFill>
                  <a:srgbClr val="004C8F"/>
                </a:solidFill>
                <a:latin typeface="Arial" panose="020B0604020202020204" pitchFamily="34" charset="0"/>
                <a:cs typeface="Arial" panose="020B0604020202020204" pitchFamily="34" charset="0"/>
              </a:defRPr>
            </a:lvl3pPr>
            <a:lvl4pPr>
              <a:buSzPct val="90000"/>
              <a:buFont typeface="Wingdings" pitchFamily="2" charset="2"/>
              <a:buChar char="§"/>
              <a:defRPr sz="1800">
                <a:solidFill>
                  <a:srgbClr val="004C8F"/>
                </a:solidFill>
                <a:latin typeface="Arial" panose="020B0604020202020204" pitchFamily="34" charset="0"/>
                <a:cs typeface="Arial" panose="020B0604020202020204" pitchFamily="34" charset="0"/>
              </a:defRPr>
            </a:lvl4pPr>
            <a:lvl5pPr>
              <a:buSzPct val="105000"/>
              <a:buFont typeface="Arial" pitchFamily="34" charset="0"/>
              <a:buChar char="•"/>
              <a:defRPr sz="1800">
                <a:solidFill>
                  <a:srgbClr val="004C8F"/>
                </a:solidFill>
                <a:latin typeface="Arial" panose="020B0604020202020204" pitchFamily="34" charset="0"/>
                <a:cs typeface="Arial" panose="020B0604020202020204" pitchFamily="34" charset="0"/>
              </a:defRPr>
            </a:lvl5pPr>
          </a:lstStyle>
          <a:p>
            <a:pPr lvl="0"/>
            <a:r>
              <a:rPr lang="en-GB" dirty="0"/>
              <a:t>Slide text is 18pt Arial, aligned left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51374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Title 7"/>
          <p:cNvSpPr>
            <a:spLocks noGrp="1"/>
          </p:cNvSpPr>
          <p:nvPr>
            <p:ph type="title" hasCustomPrompt="1"/>
          </p:nvPr>
        </p:nvSpPr>
        <p:spPr>
          <a:xfrm>
            <a:off x="0" y="867104"/>
            <a:ext cx="11376000" cy="367611"/>
          </a:xfrm>
          <a:prstGeom prst="rect">
            <a:avLst/>
          </a:prstGeom>
        </p:spPr>
        <p:txBody>
          <a:bodyPr anchor="ctr" anchorCtr="0"/>
          <a:lstStyle>
            <a:lvl1pPr algn="l">
              <a:defRPr sz="2200" b="1">
                <a:solidFill>
                  <a:schemeClr val="bg1"/>
                </a:solidFill>
                <a:latin typeface="Arial" panose="020B0604020202020204" pitchFamily="34" charset="0"/>
                <a:cs typeface="Arial" panose="020B0604020202020204" pitchFamily="34" charset="0"/>
              </a:defRPr>
            </a:lvl1pPr>
          </a:lstStyle>
          <a:p>
            <a:r>
              <a:rPr lang="en-GB" dirty="0"/>
              <a:t>Slide heading, 22pt Arial</a:t>
            </a:r>
          </a:p>
        </p:txBody>
      </p:sp>
      <p:sp>
        <p:nvSpPr>
          <p:cNvPr id="8" name="Text Placeholder 13"/>
          <p:cNvSpPr>
            <a:spLocks noGrp="1"/>
          </p:cNvSpPr>
          <p:nvPr>
            <p:ph type="body" sz="quarter" idx="11" hasCustomPrompt="1"/>
          </p:nvPr>
        </p:nvSpPr>
        <p:spPr>
          <a:xfrm>
            <a:off x="1224629" y="1521526"/>
            <a:ext cx="9744000" cy="342000"/>
          </a:xfrm>
          <a:prstGeom prst="rect">
            <a:avLst/>
          </a:prstGeom>
        </p:spPr>
        <p:txBody>
          <a:bodyPr/>
          <a:lstStyle>
            <a:lvl1pPr>
              <a:buNone/>
              <a:defRPr sz="1800" b="1">
                <a:solidFill>
                  <a:srgbClr val="004C8F"/>
                </a:solidFill>
                <a:latin typeface="Arial" panose="020B0604020202020204" pitchFamily="34" charset="0"/>
                <a:cs typeface="Arial" panose="020B0604020202020204" pitchFamily="34" charset="0"/>
              </a:defRPr>
            </a:lvl1pPr>
          </a:lstStyle>
          <a:p>
            <a:pPr lvl="0"/>
            <a:r>
              <a:rPr lang="en-GB" dirty="0"/>
              <a:t>Slide sub heading, 18pt Arial Bold</a:t>
            </a:r>
          </a:p>
        </p:txBody>
      </p:sp>
      <p:sp>
        <p:nvSpPr>
          <p:cNvPr id="9" name="Content Placeholder 15"/>
          <p:cNvSpPr>
            <a:spLocks noGrp="1"/>
          </p:cNvSpPr>
          <p:nvPr>
            <p:ph sz="quarter" idx="12" hasCustomPrompt="1"/>
          </p:nvPr>
        </p:nvSpPr>
        <p:spPr>
          <a:xfrm>
            <a:off x="1224629" y="1891862"/>
            <a:ext cx="9744000" cy="4344866"/>
          </a:xfrm>
          <a:prstGeom prst="rect">
            <a:avLst/>
          </a:prstGeom>
        </p:spPr>
        <p:txBody>
          <a:bodyPr/>
          <a:lstStyle>
            <a:lvl1pPr>
              <a:buSzPct val="125000"/>
              <a:buFont typeface="Arial" pitchFamily="34" charset="0"/>
              <a:buChar char="•"/>
              <a:defRPr sz="1800">
                <a:solidFill>
                  <a:srgbClr val="004C8F"/>
                </a:solidFill>
                <a:latin typeface="Arial" panose="020B0604020202020204" pitchFamily="34" charset="0"/>
                <a:cs typeface="Arial" panose="020B0604020202020204" pitchFamily="34" charset="0"/>
              </a:defRPr>
            </a:lvl1pPr>
            <a:lvl2pPr>
              <a:buSzPct val="100000"/>
              <a:buFont typeface="Wingdings" pitchFamily="2" charset="2"/>
              <a:buChar char="§"/>
              <a:defRPr sz="1800">
                <a:solidFill>
                  <a:srgbClr val="004C8F"/>
                </a:solidFill>
                <a:latin typeface="Arial" panose="020B0604020202020204" pitchFamily="34" charset="0"/>
                <a:cs typeface="Arial" panose="020B0604020202020204" pitchFamily="34" charset="0"/>
              </a:defRPr>
            </a:lvl2pPr>
            <a:lvl3pPr>
              <a:buSzPct val="115000"/>
              <a:defRPr sz="1800">
                <a:solidFill>
                  <a:srgbClr val="004C8F"/>
                </a:solidFill>
                <a:latin typeface="Arial" panose="020B0604020202020204" pitchFamily="34" charset="0"/>
                <a:cs typeface="Arial" panose="020B0604020202020204" pitchFamily="34" charset="0"/>
              </a:defRPr>
            </a:lvl3pPr>
            <a:lvl4pPr>
              <a:buSzPct val="90000"/>
              <a:buFont typeface="Wingdings" pitchFamily="2" charset="2"/>
              <a:buChar char="§"/>
              <a:defRPr sz="1800">
                <a:solidFill>
                  <a:srgbClr val="004C8F"/>
                </a:solidFill>
                <a:latin typeface="Arial" panose="020B0604020202020204" pitchFamily="34" charset="0"/>
                <a:cs typeface="Arial" panose="020B0604020202020204" pitchFamily="34" charset="0"/>
              </a:defRPr>
            </a:lvl4pPr>
            <a:lvl5pPr>
              <a:buSzPct val="105000"/>
              <a:buFont typeface="Arial" pitchFamily="34" charset="0"/>
              <a:buChar char="•"/>
              <a:defRPr sz="1800">
                <a:solidFill>
                  <a:srgbClr val="004C8F"/>
                </a:solidFill>
                <a:latin typeface="Arial" panose="020B0604020202020204" pitchFamily="34" charset="0"/>
                <a:cs typeface="Arial" panose="020B0604020202020204" pitchFamily="34" charset="0"/>
              </a:defRPr>
            </a:lvl5pPr>
          </a:lstStyle>
          <a:p>
            <a:pPr lvl="0"/>
            <a:r>
              <a:rPr lang="en-GB" dirty="0"/>
              <a:t>Slide text is 18pt Arial, aligned left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68844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
        <p:nvSpPr>
          <p:cNvPr id="7" name="Title 7"/>
          <p:cNvSpPr>
            <a:spLocks noGrp="1"/>
          </p:cNvSpPr>
          <p:nvPr>
            <p:ph type="title" hasCustomPrompt="1"/>
          </p:nvPr>
        </p:nvSpPr>
        <p:spPr>
          <a:xfrm>
            <a:off x="0" y="867104"/>
            <a:ext cx="11376000" cy="367611"/>
          </a:xfrm>
          <a:prstGeom prst="rect">
            <a:avLst/>
          </a:prstGeom>
        </p:spPr>
        <p:txBody>
          <a:bodyPr anchor="ctr" anchorCtr="0"/>
          <a:lstStyle>
            <a:lvl1pPr algn="l">
              <a:defRPr sz="2200" b="1">
                <a:solidFill>
                  <a:schemeClr val="bg1"/>
                </a:solidFill>
                <a:latin typeface="Arial" panose="020B0604020202020204" pitchFamily="34" charset="0"/>
                <a:cs typeface="Arial" panose="020B0604020202020204" pitchFamily="34" charset="0"/>
              </a:defRPr>
            </a:lvl1pPr>
          </a:lstStyle>
          <a:p>
            <a:r>
              <a:rPr lang="en-GB" dirty="0"/>
              <a:t>Slide heading, 22pt Arial</a:t>
            </a:r>
          </a:p>
        </p:txBody>
      </p:sp>
      <p:sp>
        <p:nvSpPr>
          <p:cNvPr id="8" name="Text Placeholder 13"/>
          <p:cNvSpPr>
            <a:spLocks noGrp="1"/>
          </p:cNvSpPr>
          <p:nvPr>
            <p:ph type="body" sz="quarter" idx="11" hasCustomPrompt="1"/>
          </p:nvPr>
        </p:nvSpPr>
        <p:spPr>
          <a:xfrm>
            <a:off x="1224629" y="1521526"/>
            <a:ext cx="9744000" cy="342000"/>
          </a:xfrm>
          <a:prstGeom prst="rect">
            <a:avLst/>
          </a:prstGeom>
        </p:spPr>
        <p:txBody>
          <a:bodyPr/>
          <a:lstStyle>
            <a:lvl1pPr>
              <a:buNone/>
              <a:defRPr sz="1800" b="1">
                <a:solidFill>
                  <a:srgbClr val="004C8F"/>
                </a:solidFill>
                <a:latin typeface="Arial" panose="020B0604020202020204" pitchFamily="34" charset="0"/>
                <a:cs typeface="Arial" panose="020B0604020202020204" pitchFamily="34" charset="0"/>
              </a:defRPr>
            </a:lvl1pPr>
          </a:lstStyle>
          <a:p>
            <a:pPr lvl="0"/>
            <a:r>
              <a:rPr lang="en-GB" dirty="0"/>
              <a:t>Slide sub heading, 18pt Arial Bold</a:t>
            </a:r>
          </a:p>
        </p:txBody>
      </p:sp>
      <p:sp>
        <p:nvSpPr>
          <p:cNvPr id="9" name="Content Placeholder 15"/>
          <p:cNvSpPr>
            <a:spLocks noGrp="1"/>
          </p:cNvSpPr>
          <p:nvPr>
            <p:ph sz="quarter" idx="12" hasCustomPrompt="1"/>
          </p:nvPr>
        </p:nvSpPr>
        <p:spPr>
          <a:xfrm>
            <a:off x="1224629" y="1891862"/>
            <a:ext cx="9744000" cy="4344866"/>
          </a:xfrm>
          <a:prstGeom prst="rect">
            <a:avLst/>
          </a:prstGeom>
        </p:spPr>
        <p:txBody>
          <a:bodyPr/>
          <a:lstStyle>
            <a:lvl1pPr>
              <a:buSzPct val="125000"/>
              <a:buFont typeface="Arial" pitchFamily="34" charset="0"/>
              <a:buChar char="•"/>
              <a:defRPr sz="1800">
                <a:solidFill>
                  <a:srgbClr val="004C8F"/>
                </a:solidFill>
                <a:latin typeface="Arial" panose="020B0604020202020204" pitchFamily="34" charset="0"/>
                <a:cs typeface="Arial" panose="020B0604020202020204" pitchFamily="34" charset="0"/>
              </a:defRPr>
            </a:lvl1pPr>
            <a:lvl2pPr>
              <a:buSzPct val="100000"/>
              <a:buFont typeface="Wingdings" pitchFamily="2" charset="2"/>
              <a:buChar char="§"/>
              <a:defRPr sz="1800">
                <a:solidFill>
                  <a:srgbClr val="004C8F"/>
                </a:solidFill>
                <a:latin typeface="Arial" panose="020B0604020202020204" pitchFamily="34" charset="0"/>
                <a:cs typeface="Arial" panose="020B0604020202020204" pitchFamily="34" charset="0"/>
              </a:defRPr>
            </a:lvl2pPr>
            <a:lvl3pPr>
              <a:buSzPct val="115000"/>
              <a:defRPr sz="1800">
                <a:solidFill>
                  <a:srgbClr val="004C8F"/>
                </a:solidFill>
                <a:latin typeface="Arial" panose="020B0604020202020204" pitchFamily="34" charset="0"/>
                <a:cs typeface="Arial" panose="020B0604020202020204" pitchFamily="34" charset="0"/>
              </a:defRPr>
            </a:lvl3pPr>
            <a:lvl4pPr>
              <a:buSzPct val="90000"/>
              <a:buFont typeface="Wingdings" pitchFamily="2" charset="2"/>
              <a:buChar char="§"/>
              <a:defRPr sz="1800">
                <a:solidFill>
                  <a:srgbClr val="004C8F"/>
                </a:solidFill>
                <a:latin typeface="Arial" panose="020B0604020202020204" pitchFamily="34" charset="0"/>
                <a:cs typeface="Arial" panose="020B0604020202020204" pitchFamily="34" charset="0"/>
              </a:defRPr>
            </a:lvl4pPr>
            <a:lvl5pPr>
              <a:buSzPct val="105000"/>
              <a:buFont typeface="Arial" pitchFamily="34" charset="0"/>
              <a:buChar char="•"/>
              <a:defRPr sz="1800">
                <a:solidFill>
                  <a:srgbClr val="004C8F"/>
                </a:solidFill>
                <a:latin typeface="Arial" panose="020B0604020202020204" pitchFamily="34" charset="0"/>
                <a:cs typeface="Arial" panose="020B0604020202020204" pitchFamily="34" charset="0"/>
              </a:defRPr>
            </a:lvl5pPr>
          </a:lstStyle>
          <a:p>
            <a:pPr lvl="0"/>
            <a:r>
              <a:rPr lang="en-GB" dirty="0"/>
              <a:t>Slide text is 18pt Arial, aligned left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090830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7" name="Title 7"/>
          <p:cNvSpPr>
            <a:spLocks noGrp="1"/>
          </p:cNvSpPr>
          <p:nvPr>
            <p:ph type="title" hasCustomPrompt="1"/>
          </p:nvPr>
        </p:nvSpPr>
        <p:spPr>
          <a:xfrm>
            <a:off x="0" y="867104"/>
            <a:ext cx="11376000" cy="367611"/>
          </a:xfrm>
          <a:prstGeom prst="rect">
            <a:avLst/>
          </a:prstGeom>
        </p:spPr>
        <p:txBody>
          <a:bodyPr anchor="ctr" anchorCtr="0"/>
          <a:lstStyle>
            <a:lvl1pPr algn="l">
              <a:defRPr sz="2200" b="1">
                <a:solidFill>
                  <a:schemeClr val="bg1"/>
                </a:solidFill>
                <a:latin typeface="Arial" panose="020B0604020202020204" pitchFamily="34" charset="0"/>
                <a:cs typeface="Arial" panose="020B0604020202020204" pitchFamily="34" charset="0"/>
              </a:defRPr>
            </a:lvl1pPr>
          </a:lstStyle>
          <a:p>
            <a:r>
              <a:rPr lang="en-GB" dirty="0"/>
              <a:t>Slide heading, 22pt Arial</a:t>
            </a:r>
          </a:p>
        </p:txBody>
      </p:sp>
      <p:sp>
        <p:nvSpPr>
          <p:cNvPr id="8" name="Text Placeholder 13"/>
          <p:cNvSpPr>
            <a:spLocks noGrp="1"/>
          </p:cNvSpPr>
          <p:nvPr>
            <p:ph type="body" sz="quarter" idx="11" hasCustomPrompt="1"/>
          </p:nvPr>
        </p:nvSpPr>
        <p:spPr>
          <a:xfrm>
            <a:off x="1224629" y="1521526"/>
            <a:ext cx="9744000" cy="342000"/>
          </a:xfrm>
          <a:prstGeom prst="rect">
            <a:avLst/>
          </a:prstGeom>
        </p:spPr>
        <p:txBody>
          <a:bodyPr/>
          <a:lstStyle>
            <a:lvl1pPr>
              <a:buNone/>
              <a:defRPr sz="1800" b="1">
                <a:solidFill>
                  <a:srgbClr val="004C8F"/>
                </a:solidFill>
                <a:latin typeface="Arial" panose="020B0604020202020204" pitchFamily="34" charset="0"/>
                <a:cs typeface="Arial" panose="020B0604020202020204" pitchFamily="34" charset="0"/>
              </a:defRPr>
            </a:lvl1pPr>
          </a:lstStyle>
          <a:p>
            <a:pPr lvl="0"/>
            <a:r>
              <a:rPr lang="en-GB" dirty="0"/>
              <a:t>Slide sub heading, 18pt Arial Bold</a:t>
            </a:r>
          </a:p>
        </p:txBody>
      </p:sp>
      <p:sp>
        <p:nvSpPr>
          <p:cNvPr id="9" name="Content Placeholder 15"/>
          <p:cNvSpPr>
            <a:spLocks noGrp="1"/>
          </p:cNvSpPr>
          <p:nvPr>
            <p:ph sz="quarter" idx="12" hasCustomPrompt="1"/>
          </p:nvPr>
        </p:nvSpPr>
        <p:spPr>
          <a:xfrm>
            <a:off x="1224629" y="1891862"/>
            <a:ext cx="9744000" cy="4344866"/>
          </a:xfrm>
          <a:prstGeom prst="rect">
            <a:avLst/>
          </a:prstGeom>
        </p:spPr>
        <p:txBody>
          <a:bodyPr/>
          <a:lstStyle>
            <a:lvl1pPr>
              <a:buSzPct val="125000"/>
              <a:buFont typeface="Arial" pitchFamily="34" charset="0"/>
              <a:buChar char="•"/>
              <a:defRPr sz="1800">
                <a:solidFill>
                  <a:srgbClr val="004C8F"/>
                </a:solidFill>
                <a:latin typeface="Arial" panose="020B0604020202020204" pitchFamily="34" charset="0"/>
                <a:cs typeface="Arial" panose="020B0604020202020204" pitchFamily="34" charset="0"/>
              </a:defRPr>
            </a:lvl1pPr>
            <a:lvl2pPr>
              <a:buSzPct val="100000"/>
              <a:buFont typeface="Wingdings" pitchFamily="2" charset="2"/>
              <a:buChar char="§"/>
              <a:defRPr sz="1800">
                <a:solidFill>
                  <a:srgbClr val="004C8F"/>
                </a:solidFill>
                <a:latin typeface="Arial" panose="020B0604020202020204" pitchFamily="34" charset="0"/>
                <a:cs typeface="Arial" panose="020B0604020202020204" pitchFamily="34" charset="0"/>
              </a:defRPr>
            </a:lvl2pPr>
            <a:lvl3pPr>
              <a:buSzPct val="115000"/>
              <a:defRPr sz="1800">
                <a:solidFill>
                  <a:srgbClr val="004C8F"/>
                </a:solidFill>
                <a:latin typeface="Arial" panose="020B0604020202020204" pitchFamily="34" charset="0"/>
                <a:cs typeface="Arial" panose="020B0604020202020204" pitchFamily="34" charset="0"/>
              </a:defRPr>
            </a:lvl3pPr>
            <a:lvl4pPr>
              <a:buSzPct val="90000"/>
              <a:buFont typeface="Wingdings" pitchFamily="2" charset="2"/>
              <a:buChar char="§"/>
              <a:defRPr sz="1800">
                <a:solidFill>
                  <a:srgbClr val="004C8F"/>
                </a:solidFill>
                <a:latin typeface="Arial" panose="020B0604020202020204" pitchFamily="34" charset="0"/>
                <a:cs typeface="Arial" panose="020B0604020202020204" pitchFamily="34" charset="0"/>
              </a:defRPr>
            </a:lvl4pPr>
            <a:lvl5pPr>
              <a:buSzPct val="105000"/>
              <a:buFont typeface="Arial" pitchFamily="34" charset="0"/>
              <a:buChar char="•"/>
              <a:defRPr sz="1800">
                <a:solidFill>
                  <a:srgbClr val="004C8F"/>
                </a:solidFill>
                <a:latin typeface="Arial" panose="020B0604020202020204" pitchFamily="34" charset="0"/>
                <a:cs typeface="Arial" panose="020B0604020202020204" pitchFamily="34" charset="0"/>
              </a:defRPr>
            </a:lvl5pPr>
          </a:lstStyle>
          <a:p>
            <a:pPr lvl="0"/>
            <a:r>
              <a:rPr lang="en-GB" dirty="0"/>
              <a:t>Slide text is 18pt Arial, aligned left</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3876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87E9-0346-C241-88EF-0BC354DA25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3FF48E68-6289-DF45-B3EB-7B76B82988FE}"/>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86F3928-BF01-9548-B0F7-3A706909475E}"/>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5" name="Footer Placeholder 4">
            <a:extLst>
              <a:ext uri="{FF2B5EF4-FFF2-40B4-BE49-F238E27FC236}">
                <a16:creationId xmlns:a16="http://schemas.microsoft.com/office/drawing/2014/main" id="{B8C260C6-3BA8-C442-A941-F7EE4E76A8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300371-6C25-504F-8885-4873D3184CB5}"/>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158903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7982-7878-7345-AA7B-6689E1BA169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5504D5A9-B568-E14B-A98C-C534036AE6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58C9D14-E51B-0041-B1DA-98681D7BEB28}"/>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5" name="Footer Placeholder 4">
            <a:extLst>
              <a:ext uri="{FF2B5EF4-FFF2-40B4-BE49-F238E27FC236}">
                <a16:creationId xmlns:a16="http://schemas.microsoft.com/office/drawing/2014/main" id="{18958DD3-8037-6C42-A90C-9688BFDCA9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5755F-8CE3-FF4B-88F2-4526ABEB6799}"/>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2217213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EB213-8D80-324C-8BE4-6A0C53E5CBC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3B26191-1E6E-F14F-A571-27747ECC312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6718B98-1A01-4549-B002-A8301167C24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8A0175AD-A23B-2B47-A87C-7FB95C15037E}"/>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6" name="Footer Placeholder 5">
            <a:extLst>
              <a:ext uri="{FF2B5EF4-FFF2-40B4-BE49-F238E27FC236}">
                <a16:creationId xmlns:a16="http://schemas.microsoft.com/office/drawing/2014/main" id="{8773319D-D198-664F-A762-4E08188E6A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7A7FA-6D59-B94E-846B-1A1B530CA4C9}"/>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291205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E097-939F-4E49-B946-F2747CCFCE0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3B2C70DE-7A7B-0C44-96B9-2E845F248E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9E87195-8EEC-8D4D-A0DE-4FEB07F795D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0A6F6CD4-6BE6-484F-B440-6B009929ED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BFD115B-E584-5D45-AB0F-51DD9601BF6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11B6A4C-D19A-3C45-BB8F-A3E3C0F87306}"/>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8" name="Footer Placeholder 7">
            <a:extLst>
              <a:ext uri="{FF2B5EF4-FFF2-40B4-BE49-F238E27FC236}">
                <a16:creationId xmlns:a16="http://schemas.microsoft.com/office/drawing/2014/main" id="{F17A4B65-4465-7245-B612-D8E5E1AA2A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9F48CF-484F-A14C-916A-026F3B9550C9}"/>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16256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F2C14-E0B1-914C-8090-CF06A618B229}"/>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433D3D1-2F2D-C041-8A65-9C36C6CD6B1C}"/>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4" name="Footer Placeholder 3">
            <a:extLst>
              <a:ext uri="{FF2B5EF4-FFF2-40B4-BE49-F238E27FC236}">
                <a16:creationId xmlns:a16="http://schemas.microsoft.com/office/drawing/2014/main" id="{7BCDFD8A-674D-0E42-A365-E80C6F62FF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E137DC-3964-5146-800B-1F3017011F5A}"/>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136489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F67074-1A50-614E-A016-5C5C69201AF9}"/>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3" name="Footer Placeholder 2">
            <a:extLst>
              <a:ext uri="{FF2B5EF4-FFF2-40B4-BE49-F238E27FC236}">
                <a16:creationId xmlns:a16="http://schemas.microsoft.com/office/drawing/2014/main" id="{87E6318E-BD06-7146-8E39-4F8B62873F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64FC67-4C8B-D54E-9E85-B262FD878A0E}"/>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1758240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60ED1-FB51-CE4E-AF2C-750CFEDCAC2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3156926-11BE-A34B-9084-A7BF70ABE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F5324AAA-3BD7-A14A-A06D-2424F70BBA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EB748F9-9AE1-8F4A-A0C3-964CA5DE6346}"/>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6" name="Footer Placeholder 5">
            <a:extLst>
              <a:ext uri="{FF2B5EF4-FFF2-40B4-BE49-F238E27FC236}">
                <a16:creationId xmlns:a16="http://schemas.microsoft.com/office/drawing/2014/main" id="{C7448381-9495-B74D-B695-DD4B0E4AD9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357C3B-71B3-684E-9EFD-9DEC3397247C}"/>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287260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43B59-ED55-C245-A9E2-34CE8A59907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2D636679-9DB7-244F-8E9B-5F7F2F8D56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F8FC98-E11D-B240-B5F2-BD0965ABF5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FAA622-E180-5A4A-A9AC-231AE6A9AF95}"/>
              </a:ext>
            </a:extLst>
          </p:cNvPr>
          <p:cNvSpPr>
            <a:spLocks noGrp="1"/>
          </p:cNvSpPr>
          <p:nvPr>
            <p:ph type="dt" sz="half" idx="10"/>
          </p:nvPr>
        </p:nvSpPr>
        <p:spPr/>
        <p:txBody>
          <a:bodyPr/>
          <a:lstStyle/>
          <a:p>
            <a:fld id="{6BC67995-9BFA-AB41-B3CC-846E456AA3E3}" type="datetimeFigureOut">
              <a:rPr lang="en-GB" smtClean="0"/>
              <a:t>24/08/2021</a:t>
            </a:fld>
            <a:endParaRPr lang="en-GB"/>
          </a:p>
        </p:txBody>
      </p:sp>
      <p:sp>
        <p:nvSpPr>
          <p:cNvPr id="6" name="Footer Placeholder 5">
            <a:extLst>
              <a:ext uri="{FF2B5EF4-FFF2-40B4-BE49-F238E27FC236}">
                <a16:creationId xmlns:a16="http://schemas.microsoft.com/office/drawing/2014/main" id="{F858FE28-1A3A-7E47-B9E4-B2F270ADF1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23292C-D20C-FE4D-B76B-21D96003C480}"/>
              </a:ext>
            </a:extLst>
          </p:cNvPr>
          <p:cNvSpPr>
            <a:spLocks noGrp="1"/>
          </p:cNvSpPr>
          <p:nvPr>
            <p:ph type="sldNum" sz="quarter" idx="12"/>
          </p:nvPr>
        </p:nvSpPr>
        <p:spPr/>
        <p:txBody>
          <a:bodyPr/>
          <a:lstStyle/>
          <a:p>
            <a:fld id="{3CF9F73D-B7BA-C741-85FA-3F7E2ECEF3F0}" type="slidenum">
              <a:rPr lang="en-GB" smtClean="0"/>
              <a:t>‹#›</a:t>
            </a:fld>
            <a:endParaRPr lang="en-GB"/>
          </a:p>
        </p:txBody>
      </p:sp>
    </p:spTree>
    <p:extLst>
      <p:ext uri="{BB962C8B-B14F-4D97-AF65-F5344CB8AC3E}">
        <p14:creationId xmlns:p14="http://schemas.microsoft.com/office/powerpoint/2010/main" val="72979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5A2C51-7616-434D-96DE-5324068FB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B6BA8A5E-26E7-AF42-B40C-56500C6445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A5273B1-8275-7941-971E-BFDF892C27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67995-9BFA-AB41-B3CC-846E456AA3E3}" type="datetimeFigureOut">
              <a:rPr lang="en-GB" smtClean="0"/>
              <a:t>24/08/2021</a:t>
            </a:fld>
            <a:endParaRPr lang="en-GB"/>
          </a:p>
        </p:txBody>
      </p:sp>
      <p:sp>
        <p:nvSpPr>
          <p:cNvPr id="5" name="Footer Placeholder 4">
            <a:extLst>
              <a:ext uri="{FF2B5EF4-FFF2-40B4-BE49-F238E27FC236}">
                <a16:creationId xmlns:a16="http://schemas.microsoft.com/office/drawing/2014/main" id="{DD9644A5-619B-1F4B-A124-C60EE36E5B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72C2D3B-A05B-4A46-8E1E-553F8C7308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9F73D-B7BA-C741-85FA-3F7E2ECEF3F0}" type="slidenum">
              <a:rPr lang="en-GB" smtClean="0"/>
              <a:t>‹#›</a:t>
            </a:fld>
            <a:endParaRPr lang="en-GB"/>
          </a:p>
        </p:txBody>
      </p:sp>
    </p:spTree>
    <p:extLst>
      <p:ext uri="{BB962C8B-B14F-4D97-AF65-F5344CB8AC3E}">
        <p14:creationId xmlns:p14="http://schemas.microsoft.com/office/powerpoint/2010/main" val="175004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4" r:id="rId14"/>
    <p:sldLayoutId id="2147483665" r:id="rId15"/>
    <p:sldLayoutId id="2147483666" r:id="rId16"/>
    <p:sldLayoutId id="2147483667"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engc.org.uk/standards-guidance/guidance/guidance-on-security/" TargetMode="Externa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raeng.org.uk/diversity-in-engineerin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wellington@mdx.ac.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Accreditation of Higher Education Programmes</a:t>
            </a:r>
            <a:br>
              <a:rPr lang="en-GB" dirty="0"/>
            </a:br>
            <a:r>
              <a:rPr lang="en-GB" dirty="0"/>
              <a:t>AHEP Edition 4</a:t>
            </a:r>
          </a:p>
        </p:txBody>
      </p:sp>
      <p:sp>
        <p:nvSpPr>
          <p:cNvPr id="3" name="Subtitle 2"/>
          <p:cNvSpPr>
            <a:spLocks noGrp="1"/>
          </p:cNvSpPr>
          <p:nvPr>
            <p:ph type="subTitle" idx="1"/>
          </p:nvPr>
        </p:nvSpPr>
        <p:spPr/>
        <p:txBody>
          <a:bodyPr/>
          <a:lstStyle/>
          <a:p>
            <a:r>
              <a:rPr lang="en-GB" dirty="0"/>
              <a:t>12 July 2021</a:t>
            </a:r>
          </a:p>
          <a:p>
            <a:r>
              <a:rPr lang="en-GB" dirty="0"/>
              <a:t>Professor Sean Wellington, Chair of AHEP Review Group</a:t>
            </a:r>
          </a:p>
        </p:txBody>
      </p:sp>
    </p:spTree>
    <p:extLst>
      <p:ext uri="{BB962C8B-B14F-4D97-AF65-F5344CB8AC3E}">
        <p14:creationId xmlns:p14="http://schemas.microsoft.com/office/powerpoint/2010/main" val="27919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6353-D137-D843-BAF6-0A0054A58AB5}"/>
              </a:ext>
            </a:extLst>
          </p:cNvPr>
          <p:cNvSpPr>
            <a:spLocks noGrp="1"/>
          </p:cNvSpPr>
          <p:nvPr>
            <p:ph type="title"/>
          </p:nvPr>
        </p:nvSpPr>
        <p:spPr/>
        <p:txBody>
          <a:bodyPr/>
          <a:lstStyle/>
          <a:p>
            <a:r>
              <a:rPr lang="en-GB" dirty="0"/>
              <a:t>Design and Innovation</a:t>
            </a:r>
          </a:p>
        </p:txBody>
      </p:sp>
      <p:graphicFrame>
        <p:nvGraphicFramePr>
          <p:cNvPr id="3" name="Table 2">
            <a:extLst>
              <a:ext uri="{FF2B5EF4-FFF2-40B4-BE49-F238E27FC236}">
                <a16:creationId xmlns:a16="http://schemas.microsoft.com/office/drawing/2014/main" id="{BBA46916-4E8A-7D4F-B1BD-DBA0973E92DD}"/>
              </a:ext>
            </a:extLst>
          </p:cNvPr>
          <p:cNvGraphicFramePr>
            <a:graphicFrameLocks noGrp="1"/>
          </p:cNvGraphicFramePr>
          <p:nvPr>
            <p:extLst>
              <p:ext uri="{D42A27DB-BD31-4B8C-83A1-F6EECF244321}">
                <p14:modId xmlns:p14="http://schemas.microsoft.com/office/powerpoint/2010/main" val="3659623330"/>
              </p:ext>
            </p:extLst>
          </p:nvPr>
        </p:nvGraphicFramePr>
        <p:xfrm>
          <a:off x="838200" y="1436942"/>
          <a:ext cx="10515601" cy="4924844"/>
        </p:xfrm>
        <a:graphic>
          <a:graphicData uri="http://schemas.openxmlformats.org/drawingml/2006/table">
            <a:tbl>
              <a:tblPr>
                <a:tableStyleId>{5C22544A-7EE6-4342-B048-85BDC9FD1C3A}</a:tableStyleId>
              </a:tblPr>
              <a:tblGrid>
                <a:gridCol w="506099">
                  <a:extLst>
                    <a:ext uri="{9D8B030D-6E8A-4147-A177-3AD203B41FA5}">
                      <a16:colId xmlns:a16="http://schemas.microsoft.com/office/drawing/2014/main" val="3051607391"/>
                    </a:ext>
                  </a:extLst>
                </a:gridCol>
                <a:gridCol w="5004751">
                  <a:extLst>
                    <a:ext uri="{9D8B030D-6E8A-4147-A177-3AD203B41FA5}">
                      <a16:colId xmlns:a16="http://schemas.microsoft.com/office/drawing/2014/main" val="629780129"/>
                    </a:ext>
                  </a:extLst>
                </a:gridCol>
                <a:gridCol w="5004751">
                  <a:extLst>
                    <a:ext uri="{9D8B030D-6E8A-4147-A177-3AD203B41FA5}">
                      <a16:colId xmlns:a16="http://schemas.microsoft.com/office/drawing/2014/main" val="151562922"/>
                    </a:ext>
                  </a:extLst>
                </a:gridCol>
              </a:tblGrid>
              <a:tr h="182228">
                <a:tc gridSpan="2">
                  <a:txBody>
                    <a:bodyPr/>
                    <a:lstStyle/>
                    <a:p>
                      <a:pPr algn="ctr" fontAlgn="t"/>
                      <a:r>
                        <a:rPr lang="en-GB" sz="1400" u="none" strike="noStrike">
                          <a:effectLst/>
                          <a:latin typeface="+mn-lt"/>
                        </a:rPr>
                        <a:t>AHEP4</a:t>
                      </a:r>
                      <a:endParaRPr lang="en-GB" sz="1400" b="0" i="0" u="none" strike="noStrike">
                        <a:solidFill>
                          <a:srgbClr val="000000"/>
                        </a:solidFill>
                        <a:effectLst/>
                        <a:latin typeface="+mn-lt"/>
                      </a:endParaRPr>
                    </a:p>
                  </a:txBody>
                  <a:tcPr marL="8039" marR="8039" marT="8039" marB="0"/>
                </a:tc>
                <a:tc hMerge="1">
                  <a:txBody>
                    <a:bodyPr/>
                    <a:lstStyle/>
                    <a:p>
                      <a:endParaRPr lang="en-GB"/>
                    </a:p>
                  </a:txBody>
                  <a:tcPr/>
                </a:tc>
                <a:tc>
                  <a:txBody>
                    <a:bodyPr/>
                    <a:lstStyle/>
                    <a:p>
                      <a:pPr algn="ctr" fontAlgn="t"/>
                      <a:r>
                        <a:rPr lang="en-GB" sz="1400" u="none" strike="noStrike">
                          <a:effectLst/>
                          <a:latin typeface="+mn-lt"/>
                        </a:rPr>
                        <a:t>AHEP3</a:t>
                      </a:r>
                      <a:endParaRPr lang="en-GB" sz="1400" b="0" i="0" u="none" strike="noStrike">
                        <a:solidFill>
                          <a:srgbClr val="000000"/>
                        </a:solidFill>
                        <a:effectLst/>
                        <a:latin typeface="+mn-lt"/>
                      </a:endParaRPr>
                    </a:p>
                  </a:txBody>
                  <a:tcPr marL="8039" marR="8039" marT="8039" marB="0"/>
                </a:tc>
                <a:extLst>
                  <a:ext uri="{0D108BD9-81ED-4DB2-BD59-A6C34878D82A}">
                    <a16:rowId xmlns:a16="http://schemas.microsoft.com/office/drawing/2014/main" val="2957291891"/>
                  </a:ext>
                </a:extLst>
              </a:tr>
              <a:tr h="2443992">
                <a:tc>
                  <a:txBody>
                    <a:bodyPr/>
                    <a:lstStyle/>
                    <a:p>
                      <a:pPr algn="l" fontAlgn="t"/>
                      <a:r>
                        <a:rPr lang="en-GB" sz="1400" b="0" i="0" u="none" strike="noStrike">
                          <a:solidFill>
                            <a:srgbClr val="000000"/>
                          </a:solidFill>
                          <a:effectLst/>
                          <a:latin typeface="+mn-lt"/>
                        </a:rPr>
                        <a:t>C5.</a:t>
                      </a:r>
                    </a:p>
                  </a:txBody>
                  <a:tcPr marL="9525" marR="9525" marT="9525" marB="0"/>
                </a:tc>
                <a:tc>
                  <a:txBody>
                    <a:bodyPr/>
                    <a:lstStyle/>
                    <a:p>
                      <a:pPr algn="l" fontAlgn="t"/>
                      <a:r>
                        <a:rPr lang="en-GB" sz="1400" b="0" i="0" u="none" strike="noStrike" dirty="0">
                          <a:solidFill>
                            <a:srgbClr val="000000"/>
                          </a:solidFill>
                          <a:effectLst/>
                          <a:latin typeface="+mn-lt"/>
                        </a:rPr>
                        <a:t>Design solutions for complex problems that meet a combination of societal, user, business and customer needs as appropriate. This will involve consideration of applicable health &amp; safety, diversity, inclusion, cultural, societal, environmental and commercial matters, codes of practice and industry standards</a:t>
                      </a:r>
                    </a:p>
                  </a:txBody>
                  <a:tcPr marL="9525" marR="9525" marT="9525" marB="0"/>
                </a:tc>
                <a:tc>
                  <a:txBody>
                    <a:bodyPr/>
                    <a:lstStyle/>
                    <a:p>
                      <a:pPr algn="l" fontAlgn="t"/>
                      <a:r>
                        <a:rPr lang="en-GB" sz="1400" b="0" i="0" u="none" strike="noStrike" dirty="0">
                          <a:solidFill>
                            <a:srgbClr val="000000"/>
                          </a:solidFill>
                          <a:effectLst/>
                          <a:latin typeface="+mn-lt"/>
                        </a:rPr>
                        <a:t>• Understand and evaluate business, customer and user needs, including considerations such as the wider engineering context, public perception and aesthetics</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Investigate and define the problem, identifying any constraints including environmental and sustainability limitations; ethical, health, safety, security and risk issues; intellectual property; codes of practice and standards</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Work with information that may be incomplete or uncertain and quantify the effect of this on the design</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Apply advanced problem-solving skills, technical knowledge and understanding, </a:t>
                      </a:r>
                      <a:r>
                        <a:rPr lang="en-GB" sz="1400" b="0" i="0" u="none" strike="noStrike" dirty="0">
                          <a:solidFill>
                            <a:srgbClr val="000000"/>
                          </a:solidFill>
                          <a:effectLst/>
                          <a:highlight>
                            <a:srgbClr val="FFFF00"/>
                          </a:highlight>
                          <a:latin typeface="+mn-lt"/>
                        </a:rPr>
                        <a:t>to establish rigorous and creative solutions that are fit for purpose for all aspects of the problem </a:t>
                      </a:r>
                      <a:r>
                        <a:rPr lang="en-GB" sz="1400" b="0" i="0" u="none" strike="noStrike" dirty="0">
                          <a:solidFill>
                            <a:srgbClr val="000000"/>
                          </a:solidFill>
                          <a:effectLst/>
                          <a:latin typeface="+mn-lt"/>
                        </a:rPr>
                        <a:t>including production, operation, maintenance and disposal</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Plan and manage the design process, including cost drivers, and evaluate outcomes</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Understanding of appropriate codes of practice and industry standards</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Ability to work with technical uncertainty</a:t>
                      </a:r>
                      <a:br>
                        <a:rPr lang="en-GB" sz="1400" b="0" i="0" u="none" strike="noStrike" dirty="0">
                          <a:solidFill>
                            <a:srgbClr val="000000"/>
                          </a:solidFill>
                          <a:effectLst/>
                          <a:latin typeface="+mn-lt"/>
                        </a:rPr>
                      </a:br>
                      <a:r>
                        <a:rPr lang="en-GB" sz="1400" b="0" i="0" u="none" strike="noStrike" dirty="0">
                          <a:solidFill>
                            <a:srgbClr val="000000"/>
                          </a:solidFill>
                          <a:effectLst/>
                          <a:latin typeface="+mn-lt"/>
                        </a:rPr>
                        <a:t>• Apply their skills in problem solving, communication, information retrieval, working with others and the effective use of general IT facilities (Additional general skills)</a:t>
                      </a:r>
                    </a:p>
                    <a:p>
                      <a:pPr algn="l" fontAlgn="t"/>
                      <a:endParaRPr lang="en-GB"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09929996"/>
                  </a:ext>
                </a:extLst>
              </a:tr>
            </a:tbl>
          </a:graphicData>
        </a:graphic>
      </p:graphicFrame>
      <p:sp>
        <p:nvSpPr>
          <p:cNvPr id="6" name="TextBox 5">
            <a:extLst>
              <a:ext uri="{FF2B5EF4-FFF2-40B4-BE49-F238E27FC236}">
                <a16:creationId xmlns:a16="http://schemas.microsoft.com/office/drawing/2014/main" id="{934546A5-3DB3-7F46-9F44-1F9AF5A8B1F2}"/>
              </a:ext>
            </a:extLst>
          </p:cNvPr>
          <p:cNvSpPr txBox="1"/>
          <p:nvPr/>
        </p:nvSpPr>
        <p:spPr>
          <a:xfrm>
            <a:off x="9163878" y="311548"/>
            <a:ext cx="2842591" cy="369332"/>
          </a:xfrm>
          <a:prstGeom prst="rect">
            <a:avLst/>
          </a:prstGeom>
          <a:noFill/>
        </p:spPr>
        <p:txBody>
          <a:bodyPr wrap="square" rtlCol="0">
            <a:spAutoFit/>
          </a:bodyPr>
          <a:lstStyle/>
          <a:p>
            <a:r>
              <a:rPr lang="en-GB" dirty="0"/>
              <a:t>Partial CEng Accreditation</a:t>
            </a:r>
          </a:p>
        </p:txBody>
      </p:sp>
    </p:spTree>
    <p:extLst>
      <p:ext uri="{BB962C8B-B14F-4D97-AF65-F5344CB8AC3E}">
        <p14:creationId xmlns:p14="http://schemas.microsoft.com/office/powerpoint/2010/main" val="3148178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6353-D137-D843-BAF6-0A0054A58AB5}"/>
              </a:ext>
            </a:extLst>
          </p:cNvPr>
          <p:cNvSpPr>
            <a:spLocks noGrp="1"/>
          </p:cNvSpPr>
          <p:nvPr>
            <p:ph type="title"/>
          </p:nvPr>
        </p:nvSpPr>
        <p:spPr/>
        <p:txBody>
          <a:bodyPr/>
          <a:lstStyle/>
          <a:p>
            <a:r>
              <a:rPr lang="en-GB" dirty="0"/>
              <a:t>The Engineer and Society</a:t>
            </a:r>
          </a:p>
        </p:txBody>
      </p:sp>
      <p:graphicFrame>
        <p:nvGraphicFramePr>
          <p:cNvPr id="3" name="Table 2">
            <a:extLst>
              <a:ext uri="{FF2B5EF4-FFF2-40B4-BE49-F238E27FC236}">
                <a16:creationId xmlns:a16="http://schemas.microsoft.com/office/drawing/2014/main" id="{BBA46916-4E8A-7D4F-B1BD-DBA0973E92DD}"/>
              </a:ext>
            </a:extLst>
          </p:cNvPr>
          <p:cNvGraphicFramePr>
            <a:graphicFrameLocks noGrp="1"/>
          </p:cNvGraphicFramePr>
          <p:nvPr>
            <p:extLst>
              <p:ext uri="{D42A27DB-BD31-4B8C-83A1-F6EECF244321}">
                <p14:modId xmlns:p14="http://schemas.microsoft.com/office/powerpoint/2010/main" val="3509440384"/>
              </p:ext>
            </p:extLst>
          </p:nvPr>
        </p:nvGraphicFramePr>
        <p:xfrm>
          <a:off x="838200" y="1481671"/>
          <a:ext cx="10515601" cy="1947329"/>
        </p:xfrm>
        <a:graphic>
          <a:graphicData uri="http://schemas.openxmlformats.org/drawingml/2006/table">
            <a:tbl>
              <a:tblPr>
                <a:tableStyleId>{5C22544A-7EE6-4342-B048-85BDC9FD1C3A}</a:tableStyleId>
              </a:tblPr>
              <a:tblGrid>
                <a:gridCol w="506099">
                  <a:extLst>
                    <a:ext uri="{9D8B030D-6E8A-4147-A177-3AD203B41FA5}">
                      <a16:colId xmlns:a16="http://schemas.microsoft.com/office/drawing/2014/main" val="3051607391"/>
                    </a:ext>
                  </a:extLst>
                </a:gridCol>
                <a:gridCol w="5004751">
                  <a:extLst>
                    <a:ext uri="{9D8B030D-6E8A-4147-A177-3AD203B41FA5}">
                      <a16:colId xmlns:a16="http://schemas.microsoft.com/office/drawing/2014/main" val="629780129"/>
                    </a:ext>
                  </a:extLst>
                </a:gridCol>
                <a:gridCol w="5004751">
                  <a:extLst>
                    <a:ext uri="{9D8B030D-6E8A-4147-A177-3AD203B41FA5}">
                      <a16:colId xmlns:a16="http://schemas.microsoft.com/office/drawing/2014/main" val="151562922"/>
                    </a:ext>
                  </a:extLst>
                </a:gridCol>
              </a:tblGrid>
              <a:tr h="137691">
                <a:tc gridSpan="2">
                  <a:txBody>
                    <a:bodyPr/>
                    <a:lstStyle/>
                    <a:p>
                      <a:pPr algn="ctr" fontAlgn="t"/>
                      <a:r>
                        <a:rPr lang="en-GB" sz="1400" u="none" strike="noStrike">
                          <a:effectLst/>
                          <a:latin typeface="+mn-lt"/>
                        </a:rPr>
                        <a:t>AHEP4</a:t>
                      </a:r>
                      <a:endParaRPr lang="en-GB" sz="1400" b="0" i="0" u="none" strike="noStrike">
                        <a:solidFill>
                          <a:srgbClr val="000000"/>
                        </a:solidFill>
                        <a:effectLst/>
                        <a:latin typeface="+mn-lt"/>
                      </a:endParaRPr>
                    </a:p>
                  </a:txBody>
                  <a:tcPr marL="8039" marR="8039" marT="8039" marB="0"/>
                </a:tc>
                <a:tc hMerge="1">
                  <a:txBody>
                    <a:bodyPr/>
                    <a:lstStyle/>
                    <a:p>
                      <a:endParaRPr lang="en-GB"/>
                    </a:p>
                  </a:txBody>
                  <a:tcPr/>
                </a:tc>
                <a:tc>
                  <a:txBody>
                    <a:bodyPr/>
                    <a:lstStyle/>
                    <a:p>
                      <a:pPr algn="ctr" fontAlgn="t"/>
                      <a:r>
                        <a:rPr lang="en-GB" sz="1400" u="none" strike="noStrike">
                          <a:effectLst/>
                          <a:latin typeface="+mn-lt"/>
                        </a:rPr>
                        <a:t>AHEP3</a:t>
                      </a:r>
                      <a:endParaRPr lang="en-GB" sz="1400" b="0" i="0" u="none" strike="noStrike">
                        <a:solidFill>
                          <a:srgbClr val="000000"/>
                        </a:solidFill>
                        <a:effectLst/>
                        <a:latin typeface="+mn-lt"/>
                      </a:endParaRPr>
                    </a:p>
                  </a:txBody>
                  <a:tcPr marL="8039" marR="8039" marT="8039" marB="0"/>
                </a:tc>
                <a:extLst>
                  <a:ext uri="{0D108BD9-81ED-4DB2-BD59-A6C34878D82A}">
                    <a16:rowId xmlns:a16="http://schemas.microsoft.com/office/drawing/2014/main" val="2957291891"/>
                  </a:ext>
                </a:extLst>
              </a:tr>
              <a:tr h="635976">
                <a:tc>
                  <a:txBody>
                    <a:bodyPr/>
                    <a:lstStyle/>
                    <a:p>
                      <a:pPr algn="l" fontAlgn="t"/>
                      <a:r>
                        <a:rPr lang="en-GB" sz="1400" b="0" i="0" u="none" strike="noStrike">
                          <a:solidFill>
                            <a:srgbClr val="000000"/>
                          </a:solidFill>
                          <a:effectLst/>
                          <a:latin typeface="+mn-lt"/>
                        </a:rPr>
                        <a:t>C7.</a:t>
                      </a:r>
                    </a:p>
                  </a:txBody>
                  <a:tcPr marL="9525" marR="9525" marT="9525" marB="0"/>
                </a:tc>
                <a:tc>
                  <a:txBody>
                    <a:bodyPr/>
                    <a:lstStyle/>
                    <a:p>
                      <a:pPr algn="l" fontAlgn="t"/>
                      <a:r>
                        <a:rPr lang="en-GB" sz="1400" b="0" i="0" u="none" strike="noStrike">
                          <a:solidFill>
                            <a:srgbClr val="000000"/>
                          </a:solidFill>
                          <a:effectLst/>
                          <a:latin typeface="+mn-lt"/>
                        </a:rPr>
                        <a:t>Evaluate the environmental and societal impact of solutions to complex problems and minimise adverse impacts</a:t>
                      </a:r>
                    </a:p>
                  </a:txBody>
                  <a:tcPr marL="9525" marR="9525" marT="9525" marB="0"/>
                </a:tc>
                <a:tc>
                  <a:txBody>
                    <a:bodyPr/>
                    <a:lstStyle/>
                    <a:p>
                      <a:pPr algn="l" fontAlgn="t"/>
                      <a:r>
                        <a:rPr lang="en-GB" sz="1400" b="0" i="0" u="none" strike="noStrike" dirty="0">
                          <a:solidFill>
                            <a:srgbClr val="000000"/>
                          </a:solidFill>
                          <a:effectLst/>
                          <a:latin typeface="+mn-lt"/>
                        </a:rPr>
                        <a:t>• Understanding of the requirement for engineering activities to promote sustainable development and ability to apply quantitative techniques where appropriate</a:t>
                      </a:r>
                    </a:p>
                    <a:p>
                      <a:pPr algn="l" fontAlgn="t"/>
                      <a:endParaRPr lang="en-GB"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09929996"/>
                  </a:ext>
                </a:extLst>
              </a:tr>
              <a:tr h="539194">
                <a:tc>
                  <a:txBody>
                    <a:bodyPr/>
                    <a:lstStyle/>
                    <a:p>
                      <a:pPr algn="l" fontAlgn="t"/>
                      <a:r>
                        <a:rPr lang="en-GB" sz="1400" b="0" i="0" u="none" strike="noStrike">
                          <a:solidFill>
                            <a:srgbClr val="000000"/>
                          </a:solidFill>
                          <a:effectLst/>
                          <a:latin typeface="+mn-lt"/>
                        </a:rPr>
                        <a:t>C8.</a:t>
                      </a:r>
                    </a:p>
                  </a:txBody>
                  <a:tcPr marL="9525" marR="9525" marT="9525" marB="0"/>
                </a:tc>
                <a:tc>
                  <a:txBody>
                    <a:bodyPr/>
                    <a:lstStyle/>
                    <a:p>
                      <a:pPr algn="l" fontAlgn="t"/>
                      <a:r>
                        <a:rPr lang="en-GB" sz="1400" b="0" i="0" u="none" strike="noStrike" dirty="0">
                          <a:solidFill>
                            <a:srgbClr val="000000"/>
                          </a:solidFill>
                          <a:effectLst/>
                          <a:latin typeface="+mn-lt"/>
                        </a:rPr>
                        <a:t>Identify and analyse ethical concerns and make reasoned ethical choices informed by professional codes of conduct</a:t>
                      </a:r>
                    </a:p>
                  </a:txBody>
                  <a:tcPr marL="9525" marR="9525" marT="9525" marB="0"/>
                </a:tc>
                <a:tc>
                  <a:txBody>
                    <a:bodyPr/>
                    <a:lstStyle/>
                    <a:p>
                      <a:pPr algn="l" fontAlgn="t"/>
                      <a:r>
                        <a:rPr lang="en-GB" sz="1400" b="0" i="0" u="none" strike="noStrike" dirty="0">
                          <a:solidFill>
                            <a:srgbClr val="000000"/>
                          </a:solidFill>
                          <a:effectLst/>
                          <a:latin typeface="+mn-lt"/>
                        </a:rPr>
                        <a:t>• Understanding of the need for a high level of professional and ethical conduct in engineering and a knowledge of professional codes of conduct</a:t>
                      </a:r>
                    </a:p>
                    <a:p>
                      <a:pPr algn="l" fontAlgn="t"/>
                      <a:endParaRPr lang="en-GB"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4194486762"/>
                  </a:ext>
                </a:extLst>
              </a:tr>
            </a:tbl>
          </a:graphicData>
        </a:graphic>
      </p:graphicFrame>
      <p:sp>
        <p:nvSpPr>
          <p:cNvPr id="5" name="TextBox 4">
            <a:extLst>
              <a:ext uri="{FF2B5EF4-FFF2-40B4-BE49-F238E27FC236}">
                <a16:creationId xmlns:a16="http://schemas.microsoft.com/office/drawing/2014/main" id="{7B7BF070-D484-0346-9EA5-B2D6C94060C7}"/>
              </a:ext>
            </a:extLst>
          </p:cNvPr>
          <p:cNvSpPr txBox="1"/>
          <p:nvPr/>
        </p:nvSpPr>
        <p:spPr>
          <a:xfrm>
            <a:off x="9163878" y="311548"/>
            <a:ext cx="2842591" cy="369332"/>
          </a:xfrm>
          <a:prstGeom prst="rect">
            <a:avLst/>
          </a:prstGeom>
          <a:noFill/>
        </p:spPr>
        <p:txBody>
          <a:bodyPr wrap="square" rtlCol="0">
            <a:spAutoFit/>
          </a:bodyPr>
          <a:lstStyle/>
          <a:p>
            <a:r>
              <a:rPr lang="en-GB" dirty="0"/>
              <a:t>Partial CEng Accreditation</a:t>
            </a:r>
          </a:p>
        </p:txBody>
      </p:sp>
    </p:spTree>
    <p:extLst>
      <p:ext uri="{BB962C8B-B14F-4D97-AF65-F5344CB8AC3E}">
        <p14:creationId xmlns:p14="http://schemas.microsoft.com/office/powerpoint/2010/main" val="46824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6353-D137-D843-BAF6-0A0054A58AB5}"/>
              </a:ext>
            </a:extLst>
          </p:cNvPr>
          <p:cNvSpPr>
            <a:spLocks noGrp="1"/>
          </p:cNvSpPr>
          <p:nvPr>
            <p:ph type="title"/>
          </p:nvPr>
        </p:nvSpPr>
        <p:spPr/>
        <p:txBody>
          <a:bodyPr/>
          <a:lstStyle/>
          <a:p>
            <a:r>
              <a:rPr lang="en-GB" dirty="0"/>
              <a:t>Engineering Practice</a:t>
            </a:r>
          </a:p>
        </p:txBody>
      </p:sp>
      <p:graphicFrame>
        <p:nvGraphicFramePr>
          <p:cNvPr id="3" name="Table 2">
            <a:extLst>
              <a:ext uri="{FF2B5EF4-FFF2-40B4-BE49-F238E27FC236}">
                <a16:creationId xmlns:a16="http://schemas.microsoft.com/office/drawing/2014/main" id="{BBA46916-4E8A-7D4F-B1BD-DBA0973E92DD}"/>
              </a:ext>
            </a:extLst>
          </p:cNvPr>
          <p:cNvGraphicFramePr>
            <a:graphicFrameLocks noGrp="1"/>
          </p:cNvGraphicFramePr>
          <p:nvPr>
            <p:extLst>
              <p:ext uri="{D42A27DB-BD31-4B8C-83A1-F6EECF244321}">
                <p14:modId xmlns:p14="http://schemas.microsoft.com/office/powerpoint/2010/main" val="2935419906"/>
              </p:ext>
            </p:extLst>
          </p:nvPr>
        </p:nvGraphicFramePr>
        <p:xfrm>
          <a:off x="838199" y="1430340"/>
          <a:ext cx="10515601" cy="871004"/>
        </p:xfrm>
        <a:graphic>
          <a:graphicData uri="http://schemas.openxmlformats.org/drawingml/2006/table">
            <a:tbl>
              <a:tblPr>
                <a:tableStyleId>{5C22544A-7EE6-4342-B048-85BDC9FD1C3A}</a:tableStyleId>
              </a:tblPr>
              <a:tblGrid>
                <a:gridCol w="506099">
                  <a:extLst>
                    <a:ext uri="{9D8B030D-6E8A-4147-A177-3AD203B41FA5}">
                      <a16:colId xmlns:a16="http://schemas.microsoft.com/office/drawing/2014/main" val="3051607391"/>
                    </a:ext>
                  </a:extLst>
                </a:gridCol>
                <a:gridCol w="5004751">
                  <a:extLst>
                    <a:ext uri="{9D8B030D-6E8A-4147-A177-3AD203B41FA5}">
                      <a16:colId xmlns:a16="http://schemas.microsoft.com/office/drawing/2014/main" val="629780129"/>
                    </a:ext>
                  </a:extLst>
                </a:gridCol>
                <a:gridCol w="5004751">
                  <a:extLst>
                    <a:ext uri="{9D8B030D-6E8A-4147-A177-3AD203B41FA5}">
                      <a16:colId xmlns:a16="http://schemas.microsoft.com/office/drawing/2014/main" val="151562922"/>
                    </a:ext>
                  </a:extLst>
                </a:gridCol>
              </a:tblGrid>
              <a:tr h="130313">
                <a:tc gridSpan="2">
                  <a:txBody>
                    <a:bodyPr/>
                    <a:lstStyle/>
                    <a:p>
                      <a:pPr algn="ctr" fontAlgn="t"/>
                      <a:r>
                        <a:rPr lang="en-GB" sz="1400" u="none" strike="noStrike">
                          <a:effectLst/>
                          <a:latin typeface="+mn-lt"/>
                        </a:rPr>
                        <a:t>AHEP4</a:t>
                      </a:r>
                      <a:endParaRPr lang="en-GB" sz="1400" b="0" i="0" u="none" strike="noStrike">
                        <a:solidFill>
                          <a:srgbClr val="000000"/>
                        </a:solidFill>
                        <a:effectLst/>
                        <a:latin typeface="+mn-lt"/>
                      </a:endParaRPr>
                    </a:p>
                  </a:txBody>
                  <a:tcPr marL="8039" marR="8039" marT="8039" marB="0"/>
                </a:tc>
                <a:tc hMerge="1">
                  <a:txBody>
                    <a:bodyPr/>
                    <a:lstStyle/>
                    <a:p>
                      <a:endParaRPr lang="en-GB"/>
                    </a:p>
                  </a:txBody>
                  <a:tcPr/>
                </a:tc>
                <a:tc>
                  <a:txBody>
                    <a:bodyPr/>
                    <a:lstStyle/>
                    <a:p>
                      <a:pPr algn="ctr" fontAlgn="t"/>
                      <a:r>
                        <a:rPr lang="en-GB" sz="1400" u="none" strike="noStrike">
                          <a:effectLst/>
                          <a:latin typeface="+mn-lt"/>
                        </a:rPr>
                        <a:t>AHEP3</a:t>
                      </a:r>
                      <a:endParaRPr lang="en-GB" sz="1400" b="0" i="0" u="none" strike="noStrike">
                        <a:solidFill>
                          <a:srgbClr val="000000"/>
                        </a:solidFill>
                        <a:effectLst/>
                        <a:latin typeface="+mn-lt"/>
                      </a:endParaRPr>
                    </a:p>
                  </a:txBody>
                  <a:tcPr marL="8039" marR="8039" marT="8039" marB="0"/>
                </a:tc>
                <a:extLst>
                  <a:ext uri="{0D108BD9-81ED-4DB2-BD59-A6C34878D82A}">
                    <a16:rowId xmlns:a16="http://schemas.microsoft.com/office/drawing/2014/main" val="2957291891"/>
                  </a:ext>
                </a:extLst>
              </a:tr>
              <a:tr h="526565">
                <a:tc>
                  <a:txBody>
                    <a:bodyPr/>
                    <a:lstStyle/>
                    <a:p>
                      <a:pPr algn="l" fontAlgn="t"/>
                      <a:r>
                        <a:rPr lang="en-GB" sz="1400" b="0" i="0" u="none" strike="noStrike">
                          <a:solidFill>
                            <a:srgbClr val="000000"/>
                          </a:solidFill>
                          <a:effectLst/>
                          <a:latin typeface="+mn-lt"/>
                        </a:rPr>
                        <a:t>C18.</a:t>
                      </a:r>
                    </a:p>
                  </a:txBody>
                  <a:tcPr marL="9525" marR="9525" marT="9525" marB="0"/>
                </a:tc>
                <a:tc>
                  <a:txBody>
                    <a:bodyPr/>
                    <a:lstStyle/>
                    <a:p>
                      <a:pPr algn="l" fontAlgn="t"/>
                      <a:r>
                        <a:rPr lang="en-GB" sz="1400" b="0" i="0" u="none" strike="noStrike" dirty="0">
                          <a:solidFill>
                            <a:srgbClr val="000000"/>
                          </a:solidFill>
                          <a:effectLst/>
                          <a:latin typeface="+mn-lt"/>
                        </a:rPr>
                        <a:t>Plan and record self-learning and development as the foundation for lifelong learning/CPD</a:t>
                      </a:r>
                    </a:p>
                  </a:txBody>
                  <a:tcPr marL="9525" marR="9525" marT="9525" marB="0"/>
                </a:tc>
                <a:tc>
                  <a:txBody>
                    <a:bodyPr/>
                    <a:lstStyle/>
                    <a:p>
                      <a:pPr algn="l" fontAlgn="t"/>
                      <a:r>
                        <a:rPr lang="en-GB" sz="1400" b="0" i="0" u="none" strike="noStrike" dirty="0">
                          <a:solidFill>
                            <a:srgbClr val="000000"/>
                          </a:solidFill>
                          <a:effectLst/>
                          <a:latin typeface="+mn-lt"/>
                        </a:rPr>
                        <a:t>• Plan self-learning and improve performance, as the foundation for lifelong learning/CPD (Additional general skills)</a:t>
                      </a:r>
                    </a:p>
                    <a:p>
                      <a:pPr algn="l" fontAlgn="t"/>
                      <a:endParaRPr lang="en-GB"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109929996"/>
                  </a:ext>
                </a:extLst>
              </a:tr>
            </a:tbl>
          </a:graphicData>
        </a:graphic>
      </p:graphicFrame>
      <p:sp>
        <p:nvSpPr>
          <p:cNvPr id="5" name="TextBox 4">
            <a:extLst>
              <a:ext uri="{FF2B5EF4-FFF2-40B4-BE49-F238E27FC236}">
                <a16:creationId xmlns:a16="http://schemas.microsoft.com/office/drawing/2014/main" id="{AECC3667-40AF-D045-A10E-57B69BAEB126}"/>
              </a:ext>
            </a:extLst>
          </p:cNvPr>
          <p:cNvSpPr txBox="1"/>
          <p:nvPr/>
        </p:nvSpPr>
        <p:spPr>
          <a:xfrm>
            <a:off x="9163878" y="311548"/>
            <a:ext cx="2842591" cy="369332"/>
          </a:xfrm>
          <a:prstGeom prst="rect">
            <a:avLst/>
          </a:prstGeom>
          <a:noFill/>
        </p:spPr>
        <p:txBody>
          <a:bodyPr wrap="square" rtlCol="0">
            <a:spAutoFit/>
          </a:bodyPr>
          <a:lstStyle/>
          <a:p>
            <a:r>
              <a:rPr lang="en-GB" dirty="0"/>
              <a:t>Partial CEng Accreditation</a:t>
            </a:r>
          </a:p>
        </p:txBody>
      </p:sp>
    </p:spTree>
    <p:extLst>
      <p:ext uri="{BB962C8B-B14F-4D97-AF65-F5344CB8AC3E}">
        <p14:creationId xmlns:p14="http://schemas.microsoft.com/office/powerpoint/2010/main" val="2078060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781DDEF-8CAC-B649-B4BF-59D05AADA4A7}"/>
              </a:ext>
            </a:extLst>
          </p:cNvPr>
          <p:cNvGraphicFramePr>
            <a:graphicFrameLocks noGrp="1"/>
          </p:cNvGraphicFramePr>
          <p:nvPr/>
        </p:nvGraphicFramePr>
        <p:xfrm>
          <a:off x="607997" y="1951800"/>
          <a:ext cx="10976006" cy="2580697"/>
        </p:xfrm>
        <a:graphic>
          <a:graphicData uri="http://schemas.openxmlformats.org/drawingml/2006/table">
            <a:tbl>
              <a:tblPr>
                <a:tableStyleId>{5940675A-B579-460E-94D1-54222C63F5DA}</a:tableStyleId>
              </a:tblPr>
              <a:tblGrid>
                <a:gridCol w="1568450">
                  <a:extLst>
                    <a:ext uri="{9D8B030D-6E8A-4147-A177-3AD203B41FA5}">
                      <a16:colId xmlns:a16="http://schemas.microsoft.com/office/drawing/2014/main" val="3320171214"/>
                    </a:ext>
                  </a:extLst>
                </a:gridCol>
                <a:gridCol w="1567926">
                  <a:extLst>
                    <a:ext uri="{9D8B030D-6E8A-4147-A177-3AD203B41FA5}">
                      <a16:colId xmlns:a16="http://schemas.microsoft.com/office/drawing/2014/main" val="1690951985"/>
                    </a:ext>
                  </a:extLst>
                </a:gridCol>
                <a:gridCol w="1567926">
                  <a:extLst>
                    <a:ext uri="{9D8B030D-6E8A-4147-A177-3AD203B41FA5}">
                      <a16:colId xmlns:a16="http://schemas.microsoft.com/office/drawing/2014/main" val="781137934"/>
                    </a:ext>
                  </a:extLst>
                </a:gridCol>
                <a:gridCol w="1567926">
                  <a:extLst>
                    <a:ext uri="{9D8B030D-6E8A-4147-A177-3AD203B41FA5}">
                      <a16:colId xmlns:a16="http://schemas.microsoft.com/office/drawing/2014/main" val="2583250713"/>
                    </a:ext>
                  </a:extLst>
                </a:gridCol>
                <a:gridCol w="1567926">
                  <a:extLst>
                    <a:ext uri="{9D8B030D-6E8A-4147-A177-3AD203B41FA5}">
                      <a16:colId xmlns:a16="http://schemas.microsoft.com/office/drawing/2014/main" val="311640376"/>
                    </a:ext>
                  </a:extLst>
                </a:gridCol>
                <a:gridCol w="1567926">
                  <a:extLst>
                    <a:ext uri="{9D8B030D-6E8A-4147-A177-3AD203B41FA5}">
                      <a16:colId xmlns:a16="http://schemas.microsoft.com/office/drawing/2014/main" val="152537796"/>
                    </a:ext>
                  </a:extLst>
                </a:gridCol>
                <a:gridCol w="1567926">
                  <a:extLst>
                    <a:ext uri="{9D8B030D-6E8A-4147-A177-3AD203B41FA5}">
                      <a16:colId xmlns:a16="http://schemas.microsoft.com/office/drawing/2014/main" val="2499026394"/>
                    </a:ext>
                  </a:extLst>
                </a:gridCol>
              </a:tblGrid>
              <a:tr h="263824">
                <a:tc rowSpan="2">
                  <a:txBody>
                    <a:bodyPr/>
                    <a:lstStyle/>
                    <a:p>
                      <a:pPr>
                        <a:lnSpc>
                          <a:spcPct val="115000"/>
                        </a:lnSpc>
                        <a:spcAft>
                          <a:spcPts val="0"/>
                        </a:spcAft>
                      </a:pPr>
                      <a:r>
                        <a:rPr lang="en-GB" sz="1000" b="1" dirty="0">
                          <a:effectLst/>
                        </a:rPr>
                        <a:t>Area of Learning</a:t>
                      </a:r>
                      <a:endParaRPr lang="en-GB" sz="1000" b="1" dirty="0">
                        <a:effectLst/>
                        <a:latin typeface="Arial" panose="020B0604020202020204" pitchFamily="34" charset="0"/>
                        <a:ea typeface="Arial" panose="020B0604020202020204" pitchFamily="34" charset="0"/>
                      </a:endParaRPr>
                    </a:p>
                  </a:txBody>
                  <a:tcPr marL="38874" marR="38874" marT="38874" marB="38874"/>
                </a:tc>
                <a:tc gridSpan="3">
                  <a:txBody>
                    <a:bodyPr/>
                    <a:lstStyle/>
                    <a:p>
                      <a:pPr algn="ctr">
                        <a:lnSpc>
                          <a:spcPct val="115000"/>
                        </a:lnSpc>
                        <a:spcAft>
                          <a:spcPts val="0"/>
                        </a:spcAft>
                      </a:pPr>
                      <a:r>
                        <a:rPr lang="en-GB" sz="1000" b="1">
                          <a:effectLst/>
                        </a:rPr>
                        <a:t>Incorporated Engineer</a:t>
                      </a:r>
                      <a:endParaRPr lang="en-GB" sz="1000" b="1">
                        <a:effectLst/>
                        <a:latin typeface="Arial" panose="020B0604020202020204" pitchFamily="34" charset="0"/>
                        <a:ea typeface="Arial" panose="020B0604020202020204" pitchFamily="34" charset="0"/>
                      </a:endParaRPr>
                    </a:p>
                  </a:txBody>
                  <a:tcPr marL="38874" marR="38874" marT="38874" marB="38874"/>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000" b="1" dirty="0">
                          <a:effectLst/>
                        </a:rPr>
                        <a:t>Chartered Engineer</a:t>
                      </a:r>
                      <a:endParaRPr lang="en-GB" sz="1000" b="1" dirty="0">
                        <a:effectLst/>
                        <a:latin typeface="Arial" panose="020B0604020202020204" pitchFamily="34" charset="0"/>
                        <a:ea typeface="Arial" panose="020B0604020202020204" pitchFamily="34" charset="0"/>
                      </a:endParaRPr>
                    </a:p>
                  </a:txBody>
                  <a:tcPr marL="38874" marR="38874" marT="38874" marB="38874"/>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4019278"/>
                  </a:ext>
                </a:extLst>
              </a:tr>
              <a:tr h="1548620">
                <a:tc vMerge="1">
                  <a:txBody>
                    <a:bodyPr/>
                    <a:lstStyle/>
                    <a:p>
                      <a:endParaRPr lang="en-GB"/>
                    </a:p>
                  </a:txBody>
                  <a:tcPr/>
                </a:tc>
                <a:tc>
                  <a:txBody>
                    <a:bodyPr/>
                    <a:lstStyle/>
                    <a:p>
                      <a:pPr>
                        <a:lnSpc>
                          <a:spcPct val="115000"/>
                        </a:lnSpc>
                        <a:spcAft>
                          <a:spcPts val="0"/>
                        </a:spcAft>
                      </a:pPr>
                      <a:r>
                        <a:rPr lang="en-GB" sz="1000" b="1">
                          <a:effectLst/>
                        </a:rPr>
                        <a:t>Foundation degrees and equivalent qualifications accredited as fully meeting the academic requirement for EngTech registration and partially meeting the academic requirement for IEng registration</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dirty="0">
                          <a:effectLst/>
                        </a:rPr>
                        <a:t>Bachelors Top-up Degrees accredited as meeting the requirement for Further Learning for </a:t>
                      </a:r>
                      <a:r>
                        <a:rPr lang="en-GB" sz="1000" b="1" dirty="0" err="1">
                          <a:effectLst/>
                        </a:rPr>
                        <a:t>IEng</a:t>
                      </a:r>
                      <a:r>
                        <a:rPr lang="en-GB" sz="1000" b="1" dirty="0">
                          <a:effectLst/>
                        </a:rPr>
                        <a:t> registration</a:t>
                      </a:r>
                      <a:endParaRPr lang="en-GB" sz="1000" b="1" dirty="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a:effectLst/>
                        </a:rPr>
                        <a:t>Bachelors degrees and Bachelors (Honours) degrees accredited as fully meeting the academic requirement for IEng registration</a:t>
                      </a:r>
                    </a:p>
                    <a:p>
                      <a:pPr>
                        <a:lnSpc>
                          <a:spcPct val="115000"/>
                        </a:lnSpc>
                        <a:spcAft>
                          <a:spcPts val="0"/>
                        </a:spcAft>
                      </a:pPr>
                      <a:r>
                        <a:rPr lang="en-GB" sz="1000" b="1">
                          <a:effectLst/>
                        </a:rPr>
                        <a:t> </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a:effectLst/>
                        </a:rPr>
                        <a:t>Bachelors (Honours) degrees accredited as fully meeting the academic requirement for IEng registration and partially meeting the academic requirement for CEng registration</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a:effectLst/>
                        </a:rPr>
                        <a:t>Masters degrees other than the Integrated Masters</a:t>
                      </a:r>
                    </a:p>
                    <a:p>
                      <a:pPr>
                        <a:lnSpc>
                          <a:spcPct val="115000"/>
                        </a:lnSpc>
                        <a:spcAft>
                          <a:spcPts val="0"/>
                        </a:spcAft>
                      </a:pPr>
                      <a:r>
                        <a:rPr lang="en-GB" sz="1000" b="1">
                          <a:effectLst/>
                        </a:rPr>
                        <a:t>and</a:t>
                      </a:r>
                    </a:p>
                    <a:p>
                      <a:pPr>
                        <a:lnSpc>
                          <a:spcPct val="115000"/>
                        </a:lnSpc>
                        <a:spcAft>
                          <a:spcPts val="0"/>
                        </a:spcAft>
                      </a:pPr>
                      <a:r>
                        <a:rPr lang="en-GB" sz="1000" b="1">
                          <a:effectLst/>
                        </a:rPr>
                        <a:t>Doctoral programmes</a:t>
                      </a:r>
                    </a:p>
                    <a:p>
                      <a:pPr>
                        <a:lnSpc>
                          <a:spcPct val="115000"/>
                        </a:lnSpc>
                        <a:spcAft>
                          <a:spcPts val="0"/>
                        </a:spcAft>
                      </a:pPr>
                      <a:r>
                        <a:rPr lang="en-GB" sz="1000" b="1">
                          <a:effectLst/>
                        </a:rPr>
                        <a:t>accredited as meeting the requirement for Further Learning for CEng registration</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dirty="0">
                          <a:effectLst/>
                        </a:rPr>
                        <a:t>Integrated Masters degrees accredited as fully meeting the academic requirement for CEng registration</a:t>
                      </a:r>
                      <a:endParaRPr lang="en-GB" sz="1000" b="1" dirty="0">
                        <a:effectLst/>
                        <a:latin typeface="Arial" panose="020B0604020202020204" pitchFamily="34" charset="0"/>
                        <a:ea typeface="Arial" panose="020B0604020202020204" pitchFamily="34" charset="0"/>
                      </a:endParaRPr>
                    </a:p>
                  </a:txBody>
                  <a:tcPr marL="38874" marR="38874" marT="38874" marB="38874"/>
                </a:tc>
                <a:extLst>
                  <a:ext uri="{0D108BD9-81ED-4DB2-BD59-A6C34878D82A}">
                    <a16:rowId xmlns:a16="http://schemas.microsoft.com/office/drawing/2014/main" val="1932201914"/>
                  </a:ext>
                </a:extLst>
              </a:tr>
              <a:tr h="768253">
                <a:tc>
                  <a:txBody>
                    <a:bodyPr/>
                    <a:lstStyle/>
                    <a:p>
                      <a:pPr>
                        <a:lnSpc>
                          <a:spcPct val="115000"/>
                        </a:lnSpc>
                        <a:spcAft>
                          <a:spcPts val="0"/>
                        </a:spcAft>
                      </a:pPr>
                      <a:r>
                        <a:rPr lang="en-GB" sz="1000" dirty="0">
                          <a:effectLst/>
                        </a:rPr>
                        <a:t>Security</a:t>
                      </a:r>
                      <a:endParaRPr lang="en-GB" sz="1000" dirty="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F10. Adopt a holistic and proportionate approach to the mitigation of security risks</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Learning outcome achieved at previous level of study</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B10. Adopt a holistic and proportionate approach to the mitigation of security risks</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C10. Adopt a holistic and proportionate approach to the mitigation of security risks</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Learning outcome achieved at previous level of study</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dirty="0">
                          <a:effectLst/>
                        </a:rPr>
                        <a:t>M10. Adopt a holistic and proportionate approach to the mitigation of security risks</a:t>
                      </a:r>
                      <a:endParaRPr lang="en-GB" sz="1000" dirty="0">
                        <a:effectLst/>
                        <a:latin typeface="Arial" panose="020B0604020202020204" pitchFamily="34" charset="0"/>
                        <a:ea typeface="Arial" panose="020B0604020202020204" pitchFamily="34" charset="0"/>
                      </a:endParaRPr>
                    </a:p>
                  </a:txBody>
                  <a:tcPr marL="38874" marR="38874" marT="38874" marB="38874"/>
                </a:tc>
                <a:extLst>
                  <a:ext uri="{0D108BD9-81ED-4DB2-BD59-A6C34878D82A}">
                    <a16:rowId xmlns:a16="http://schemas.microsoft.com/office/drawing/2014/main" val="1643027040"/>
                  </a:ext>
                </a:extLst>
              </a:tr>
            </a:tbl>
          </a:graphicData>
        </a:graphic>
      </p:graphicFrame>
      <p:sp>
        <p:nvSpPr>
          <p:cNvPr id="2" name="Title 1">
            <a:extLst>
              <a:ext uri="{FF2B5EF4-FFF2-40B4-BE49-F238E27FC236}">
                <a16:creationId xmlns:a16="http://schemas.microsoft.com/office/drawing/2014/main" id="{97C72843-4387-2C4A-9AB9-91F90D0A39D2}"/>
              </a:ext>
            </a:extLst>
          </p:cNvPr>
          <p:cNvSpPr>
            <a:spLocks noGrp="1"/>
          </p:cNvSpPr>
          <p:nvPr>
            <p:ph type="title"/>
          </p:nvPr>
        </p:nvSpPr>
        <p:spPr/>
        <p:txBody>
          <a:bodyPr/>
          <a:lstStyle/>
          <a:p>
            <a:r>
              <a:rPr lang="en-GB" dirty="0"/>
              <a:t>Security</a:t>
            </a:r>
          </a:p>
        </p:txBody>
      </p:sp>
      <p:sp>
        <p:nvSpPr>
          <p:cNvPr id="4" name="Rectangle 3">
            <a:extLst>
              <a:ext uri="{FF2B5EF4-FFF2-40B4-BE49-F238E27FC236}">
                <a16:creationId xmlns:a16="http://schemas.microsoft.com/office/drawing/2014/main" id="{86CD8139-9552-1047-8A8D-8374E5CD2236}"/>
              </a:ext>
            </a:extLst>
          </p:cNvPr>
          <p:cNvSpPr/>
          <p:nvPr/>
        </p:nvSpPr>
        <p:spPr>
          <a:xfrm>
            <a:off x="607997" y="4793609"/>
            <a:ext cx="6299699" cy="144117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200" dirty="0"/>
              <a:t>The Engineering Council defines security as ‘the state of relative freedom from threat or harm caused by deliberate, unwanted, hostile or malicious acts. It operates on a number of levels ranging from national security issues to countering crime’ – see the guidance note at: </a:t>
            </a:r>
            <a:r>
              <a:rPr lang="en-GB" sz="1200" dirty="0">
                <a:hlinkClick r:id="rId3"/>
              </a:rPr>
              <a:t>https://www.engc.org.uk/standards-guidance/guidance/guidance-on-security/</a:t>
            </a:r>
            <a:endParaRPr lang="en-GB" sz="1200" dirty="0"/>
          </a:p>
        </p:txBody>
      </p:sp>
    </p:spTree>
    <p:extLst>
      <p:ext uri="{BB962C8B-B14F-4D97-AF65-F5344CB8AC3E}">
        <p14:creationId xmlns:p14="http://schemas.microsoft.com/office/powerpoint/2010/main" val="3960784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781DDEF-8CAC-B649-B4BF-59D05AADA4A7}"/>
              </a:ext>
            </a:extLst>
          </p:cNvPr>
          <p:cNvGraphicFramePr>
            <a:graphicFrameLocks noGrp="1"/>
          </p:cNvGraphicFramePr>
          <p:nvPr/>
        </p:nvGraphicFramePr>
        <p:xfrm>
          <a:off x="607997" y="1974438"/>
          <a:ext cx="10976006" cy="3105709"/>
        </p:xfrm>
        <a:graphic>
          <a:graphicData uri="http://schemas.openxmlformats.org/drawingml/2006/table">
            <a:tbl>
              <a:tblPr>
                <a:tableStyleId>{5940675A-B579-460E-94D1-54222C63F5DA}</a:tableStyleId>
              </a:tblPr>
              <a:tblGrid>
                <a:gridCol w="1568450">
                  <a:extLst>
                    <a:ext uri="{9D8B030D-6E8A-4147-A177-3AD203B41FA5}">
                      <a16:colId xmlns:a16="http://schemas.microsoft.com/office/drawing/2014/main" val="3320171214"/>
                    </a:ext>
                  </a:extLst>
                </a:gridCol>
                <a:gridCol w="1567926">
                  <a:extLst>
                    <a:ext uri="{9D8B030D-6E8A-4147-A177-3AD203B41FA5}">
                      <a16:colId xmlns:a16="http://schemas.microsoft.com/office/drawing/2014/main" val="1690951985"/>
                    </a:ext>
                  </a:extLst>
                </a:gridCol>
                <a:gridCol w="1567926">
                  <a:extLst>
                    <a:ext uri="{9D8B030D-6E8A-4147-A177-3AD203B41FA5}">
                      <a16:colId xmlns:a16="http://schemas.microsoft.com/office/drawing/2014/main" val="781137934"/>
                    </a:ext>
                  </a:extLst>
                </a:gridCol>
                <a:gridCol w="1567926">
                  <a:extLst>
                    <a:ext uri="{9D8B030D-6E8A-4147-A177-3AD203B41FA5}">
                      <a16:colId xmlns:a16="http://schemas.microsoft.com/office/drawing/2014/main" val="2583250713"/>
                    </a:ext>
                  </a:extLst>
                </a:gridCol>
                <a:gridCol w="1567926">
                  <a:extLst>
                    <a:ext uri="{9D8B030D-6E8A-4147-A177-3AD203B41FA5}">
                      <a16:colId xmlns:a16="http://schemas.microsoft.com/office/drawing/2014/main" val="311640376"/>
                    </a:ext>
                  </a:extLst>
                </a:gridCol>
                <a:gridCol w="1567926">
                  <a:extLst>
                    <a:ext uri="{9D8B030D-6E8A-4147-A177-3AD203B41FA5}">
                      <a16:colId xmlns:a16="http://schemas.microsoft.com/office/drawing/2014/main" val="152537796"/>
                    </a:ext>
                  </a:extLst>
                </a:gridCol>
                <a:gridCol w="1567926">
                  <a:extLst>
                    <a:ext uri="{9D8B030D-6E8A-4147-A177-3AD203B41FA5}">
                      <a16:colId xmlns:a16="http://schemas.microsoft.com/office/drawing/2014/main" val="2499026394"/>
                    </a:ext>
                  </a:extLst>
                </a:gridCol>
              </a:tblGrid>
              <a:tr h="263824">
                <a:tc rowSpan="2">
                  <a:txBody>
                    <a:bodyPr/>
                    <a:lstStyle/>
                    <a:p>
                      <a:pPr>
                        <a:lnSpc>
                          <a:spcPct val="115000"/>
                        </a:lnSpc>
                        <a:spcAft>
                          <a:spcPts val="0"/>
                        </a:spcAft>
                      </a:pPr>
                      <a:r>
                        <a:rPr lang="en-GB" sz="1000" b="1" dirty="0">
                          <a:effectLst/>
                        </a:rPr>
                        <a:t>Area of Learning</a:t>
                      </a:r>
                      <a:endParaRPr lang="en-GB" sz="1000" b="1" dirty="0">
                        <a:effectLst/>
                        <a:latin typeface="Arial" panose="020B0604020202020204" pitchFamily="34" charset="0"/>
                        <a:ea typeface="Arial" panose="020B0604020202020204" pitchFamily="34" charset="0"/>
                      </a:endParaRPr>
                    </a:p>
                  </a:txBody>
                  <a:tcPr marL="38874" marR="38874" marT="38874" marB="38874"/>
                </a:tc>
                <a:tc gridSpan="3">
                  <a:txBody>
                    <a:bodyPr/>
                    <a:lstStyle/>
                    <a:p>
                      <a:pPr algn="ctr">
                        <a:lnSpc>
                          <a:spcPct val="115000"/>
                        </a:lnSpc>
                        <a:spcAft>
                          <a:spcPts val="0"/>
                        </a:spcAft>
                      </a:pPr>
                      <a:r>
                        <a:rPr lang="en-GB" sz="1000" b="1">
                          <a:effectLst/>
                        </a:rPr>
                        <a:t>Incorporated Engineer</a:t>
                      </a:r>
                      <a:endParaRPr lang="en-GB" sz="1000" b="1">
                        <a:effectLst/>
                        <a:latin typeface="Arial" panose="020B0604020202020204" pitchFamily="34" charset="0"/>
                        <a:ea typeface="Arial" panose="020B0604020202020204" pitchFamily="34" charset="0"/>
                      </a:endParaRPr>
                    </a:p>
                  </a:txBody>
                  <a:tcPr marL="38874" marR="38874" marT="38874" marB="38874"/>
                </a:tc>
                <a:tc hMerge="1">
                  <a:txBody>
                    <a:bodyPr/>
                    <a:lstStyle/>
                    <a:p>
                      <a:endParaRPr lang="en-GB"/>
                    </a:p>
                  </a:txBody>
                  <a:tcPr/>
                </a:tc>
                <a:tc hMerge="1">
                  <a:txBody>
                    <a:bodyPr/>
                    <a:lstStyle/>
                    <a:p>
                      <a:endParaRPr lang="en-GB"/>
                    </a:p>
                  </a:txBody>
                  <a:tcPr/>
                </a:tc>
                <a:tc gridSpan="3">
                  <a:txBody>
                    <a:bodyPr/>
                    <a:lstStyle/>
                    <a:p>
                      <a:pPr algn="ctr">
                        <a:lnSpc>
                          <a:spcPct val="115000"/>
                        </a:lnSpc>
                        <a:spcAft>
                          <a:spcPts val="0"/>
                        </a:spcAft>
                      </a:pPr>
                      <a:r>
                        <a:rPr lang="en-GB" sz="1000" b="1" dirty="0">
                          <a:effectLst/>
                        </a:rPr>
                        <a:t>Chartered Engineer</a:t>
                      </a:r>
                      <a:endParaRPr lang="en-GB" sz="1000" b="1" dirty="0">
                        <a:effectLst/>
                        <a:latin typeface="Arial" panose="020B0604020202020204" pitchFamily="34" charset="0"/>
                        <a:ea typeface="Arial" panose="020B0604020202020204" pitchFamily="34" charset="0"/>
                      </a:endParaRPr>
                    </a:p>
                  </a:txBody>
                  <a:tcPr marL="38874" marR="38874" marT="38874" marB="38874"/>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474019278"/>
                  </a:ext>
                </a:extLst>
              </a:tr>
              <a:tr h="1548620">
                <a:tc vMerge="1">
                  <a:txBody>
                    <a:bodyPr/>
                    <a:lstStyle/>
                    <a:p>
                      <a:endParaRPr lang="en-GB"/>
                    </a:p>
                  </a:txBody>
                  <a:tcPr/>
                </a:tc>
                <a:tc>
                  <a:txBody>
                    <a:bodyPr/>
                    <a:lstStyle/>
                    <a:p>
                      <a:pPr>
                        <a:lnSpc>
                          <a:spcPct val="115000"/>
                        </a:lnSpc>
                        <a:spcAft>
                          <a:spcPts val="0"/>
                        </a:spcAft>
                      </a:pPr>
                      <a:r>
                        <a:rPr lang="en-GB" sz="1000" b="1">
                          <a:effectLst/>
                        </a:rPr>
                        <a:t>Foundation degrees and equivalent qualifications accredited as fully meeting the academic requirement for EngTech registration and partially meeting the academic requirement for IEng registration</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dirty="0">
                          <a:effectLst/>
                        </a:rPr>
                        <a:t>Bachelors Top-up Degrees accredited as meeting the requirement for Further Learning for </a:t>
                      </a:r>
                      <a:r>
                        <a:rPr lang="en-GB" sz="1000" b="1" dirty="0" err="1">
                          <a:effectLst/>
                        </a:rPr>
                        <a:t>IEng</a:t>
                      </a:r>
                      <a:r>
                        <a:rPr lang="en-GB" sz="1000" b="1" dirty="0">
                          <a:effectLst/>
                        </a:rPr>
                        <a:t> registration</a:t>
                      </a:r>
                      <a:endParaRPr lang="en-GB" sz="1000" b="1" dirty="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a:effectLst/>
                        </a:rPr>
                        <a:t>Bachelors degrees and Bachelors (Honours) degrees accredited as fully meeting the academic requirement for IEng registration</a:t>
                      </a:r>
                    </a:p>
                    <a:p>
                      <a:pPr>
                        <a:lnSpc>
                          <a:spcPct val="115000"/>
                        </a:lnSpc>
                        <a:spcAft>
                          <a:spcPts val="0"/>
                        </a:spcAft>
                      </a:pPr>
                      <a:r>
                        <a:rPr lang="en-GB" sz="1000" b="1">
                          <a:effectLst/>
                        </a:rPr>
                        <a:t> </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a:effectLst/>
                        </a:rPr>
                        <a:t>Bachelors (Honours) degrees accredited as fully meeting the academic requirement for IEng registration and partially meeting the academic requirement for CEng registration</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a:effectLst/>
                        </a:rPr>
                        <a:t>Masters degrees other than the Integrated Masters</a:t>
                      </a:r>
                    </a:p>
                    <a:p>
                      <a:pPr>
                        <a:lnSpc>
                          <a:spcPct val="115000"/>
                        </a:lnSpc>
                        <a:spcAft>
                          <a:spcPts val="0"/>
                        </a:spcAft>
                      </a:pPr>
                      <a:r>
                        <a:rPr lang="en-GB" sz="1000" b="1">
                          <a:effectLst/>
                        </a:rPr>
                        <a:t>and</a:t>
                      </a:r>
                    </a:p>
                    <a:p>
                      <a:pPr>
                        <a:lnSpc>
                          <a:spcPct val="115000"/>
                        </a:lnSpc>
                        <a:spcAft>
                          <a:spcPts val="0"/>
                        </a:spcAft>
                      </a:pPr>
                      <a:r>
                        <a:rPr lang="en-GB" sz="1000" b="1">
                          <a:effectLst/>
                        </a:rPr>
                        <a:t>Doctoral programmes</a:t>
                      </a:r>
                    </a:p>
                    <a:p>
                      <a:pPr>
                        <a:lnSpc>
                          <a:spcPct val="115000"/>
                        </a:lnSpc>
                        <a:spcAft>
                          <a:spcPts val="0"/>
                        </a:spcAft>
                      </a:pPr>
                      <a:r>
                        <a:rPr lang="en-GB" sz="1000" b="1">
                          <a:effectLst/>
                        </a:rPr>
                        <a:t>accredited as meeting the requirement for Further Learning for CEng registration</a:t>
                      </a:r>
                      <a:endParaRPr lang="en-GB" sz="1000" b="1">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b="1" dirty="0">
                          <a:effectLst/>
                        </a:rPr>
                        <a:t>Integrated Masters degrees accredited as fully meeting the academic requirement for CEng registration</a:t>
                      </a:r>
                      <a:endParaRPr lang="en-GB" sz="1000" b="1" dirty="0">
                        <a:effectLst/>
                        <a:latin typeface="Arial" panose="020B0604020202020204" pitchFamily="34" charset="0"/>
                        <a:ea typeface="Arial" panose="020B0604020202020204" pitchFamily="34" charset="0"/>
                      </a:endParaRPr>
                    </a:p>
                  </a:txBody>
                  <a:tcPr marL="38874" marR="38874" marT="38874" marB="38874"/>
                </a:tc>
                <a:extLst>
                  <a:ext uri="{0D108BD9-81ED-4DB2-BD59-A6C34878D82A}">
                    <a16:rowId xmlns:a16="http://schemas.microsoft.com/office/drawing/2014/main" val="1932201914"/>
                  </a:ext>
                </a:extLst>
              </a:tr>
              <a:tr h="1272683">
                <a:tc>
                  <a:txBody>
                    <a:bodyPr/>
                    <a:lstStyle/>
                    <a:p>
                      <a:pPr>
                        <a:lnSpc>
                          <a:spcPct val="115000"/>
                        </a:lnSpc>
                        <a:spcAft>
                          <a:spcPts val="0"/>
                        </a:spcAft>
                      </a:pPr>
                      <a:r>
                        <a:rPr lang="en-GB" sz="1000" dirty="0">
                          <a:effectLst/>
                        </a:rPr>
                        <a:t>Equality, diversity and inclusion</a:t>
                      </a:r>
                      <a:endParaRPr lang="en-GB" sz="1000" dirty="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F11. Recognise the responsibilities, benefits and importance of supporting equality, diversity and inclusion</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Learning outcome achieved at previous level of study</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B11. Recognise the responsibilities, benefits and importance of supporting equality, diversity and inclusion</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C11. Adopt an inclusive approach to engineering practice and recognise the responsibilities, benefits and importance of supporting equality, diversity and inclusion</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a:effectLst/>
                        </a:rPr>
                        <a:t>Learning outcome achieved at previous level of study</a:t>
                      </a:r>
                      <a:endParaRPr lang="en-GB" sz="1000">
                        <a:effectLst/>
                        <a:latin typeface="Arial" panose="020B0604020202020204" pitchFamily="34" charset="0"/>
                        <a:ea typeface="Arial" panose="020B0604020202020204" pitchFamily="34" charset="0"/>
                      </a:endParaRPr>
                    </a:p>
                  </a:txBody>
                  <a:tcPr marL="38874" marR="38874" marT="38874" marB="38874"/>
                </a:tc>
                <a:tc>
                  <a:txBody>
                    <a:bodyPr/>
                    <a:lstStyle/>
                    <a:p>
                      <a:pPr>
                        <a:lnSpc>
                          <a:spcPct val="115000"/>
                        </a:lnSpc>
                        <a:spcAft>
                          <a:spcPts val="0"/>
                        </a:spcAft>
                      </a:pPr>
                      <a:r>
                        <a:rPr lang="en-GB" sz="1000" dirty="0">
                          <a:effectLst/>
                        </a:rPr>
                        <a:t>M11. Adopt an inclusive approach to engineering practice and recognise the responsibilities, benefits and importance of supporting equality, diversity and inclusion</a:t>
                      </a:r>
                      <a:endParaRPr lang="en-GB" sz="1000" dirty="0">
                        <a:effectLst/>
                        <a:latin typeface="Arial" panose="020B0604020202020204" pitchFamily="34" charset="0"/>
                        <a:ea typeface="Arial" panose="020B0604020202020204" pitchFamily="34" charset="0"/>
                      </a:endParaRPr>
                    </a:p>
                  </a:txBody>
                  <a:tcPr marL="38874" marR="38874" marT="38874" marB="38874"/>
                </a:tc>
                <a:extLst>
                  <a:ext uri="{0D108BD9-81ED-4DB2-BD59-A6C34878D82A}">
                    <a16:rowId xmlns:a16="http://schemas.microsoft.com/office/drawing/2014/main" val="384169695"/>
                  </a:ext>
                </a:extLst>
              </a:tr>
            </a:tbl>
          </a:graphicData>
        </a:graphic>
      </p:graphicFrame>
      <p:sp>
        <p:nvSpPr>
          <p:cNvPr id="2" name="Title 1">
            <a:extLst>
              <a:ext uri="{FF2B5EF4-FFF2-40B4-BE49-F238E27FC236}">
                <a16:creationId xmlns:a16="http://schemas.microsoft.com/office/drawing/2014/main" id="{F87D4F8C-EEFB-2744-9F7C-5F7D668B8FC6}"/>
              </a:ext>
            </a:extLst>
          </p:cNvPr>
          <p:cNvSpPr>
            <a:spLocks noGrp="1"/>
          </p:cNvSpPr>
          <p:nvPr>
            <p:ph type="title"/>
          </p:nvPr>
        </p:nvSpPr>
        <p:spPr/>
        <p:txBody>
          <a:bodyPr/>
          <a:lstStyle/>
          <a:p>
            <a:r>
              <a:rPr lang="en-GB" dirty="0"/>
              <a:t>Equality, diversity and inclusion</a:t>
            </a:r>
          </a:p>
        </p:txBody>
      </p:sp>
    </p:spTree>
    <p:extLst>
      <p:ext uri="{BB962C8B-B14F-4D97-AF65-F5344CB8AC3E}">
        <p14:creationId xmlns:p14="http://schemas.microsoft.com/office/powerpoint/2010/main" val="1800919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78E11E-F460-3842-839E-1BD647C9AEE4}"/>
              </a:ext>
            </a:extLst>
          </p:cNvPr>
          <p:cNvSpPr>
            <a:spLocks noGrp="1"/>
          </p:cNvSpPr>
          <p:nvPr>
            <p:ph type="title"/>
          </p:nvPr>
        </p:nvSpPr>
        <p:spPr/>
        <p:txBody>
          <a:bodyPr/>
          <a:lstStyle/>
          <a:p>
            <a:r>
              <a:rPr lang="en-GB" dirty="0"/>
              <a:t>Key messages (2)</a:t>
            </a:r>
          </a:p>
        </p:txBody>
      </p:sp>
      <p:sp>
        <p:nvSpPr>
          <p:cNvPr id="4" name="Content Placeholder 3">
            <a:extLst>
              <a:ext uri="{FF2B5EF4-FFF2-40B4-BE49-F238E27FC236}">
                <a16:creationId xmlns:a16="http://schemas.microsoft.com/office/drawing/2014/main" id="{25B20C5D-7F57-F341-A323-92210B79816C}"/>
              </a:ext>
            </a:extLst>
          </p:cNvPr>
          <p:cNvSpPr>
            <a:spLocks noGrp="1"/>
          </p:cNvSpPr>
          <p:nvPr>
            <p:ph idx="1"/>
          </p:nvPr>
        </p:nvSpPr>
        <p:spPr/>
        <p:txBody>
          <a:bodyPr/>
          <a:lstStyle/>
          <a:p>
            <a:r>
              <a:rPr lang="en-GB" dirty="0"/>
              <a:t>AHEP4 learning outcomes are, in places, more demanding than AHEP3 – to strengthen selected areas and improve alignment with external reference points, including the Washington Accord (for Partial CEng programmes).</a:t>
            </a:r>
          </a:p>
          <a:p>
            <a:r>
              <a:rPr lang="en-GB" dirty="0"/>
              <a:t>The re-drafted learning outcomes have reduced overlap and repetition, also aligned to UK qualifications frameworks.</a:t>
            </a:r>
          </a:p>
          <a:p>
            <a:r>
              <a:rPr lang="en-GB" dirty="0"/>
              <a:t>The AHEP learning outcomes are incorporated (and extended) in the new Engineering Council standard Approval and Accreditation of Qualifications and Apprenticeships (AAQA).</a:t>
            </a:r>
          </a:p>
        </p:txBody>
      </p:sp>
    </p:spTree>
    <p:extLst>
      <p:ext uri="{BB962C8B-B14F-4D97-AF65-F5344CB8AC3E}">
        <p14:creationId xmlns:p14="http://schemas.microsoft.com/office/powerpoint/2010/main" val="1949825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63E9A-8B5F-AF45-B960-A3BC050516EB}"/>
              </a:ext>
            </a:extLst>
          </p:cNvPr>
          <p:cNvSpPr>
            <a:spLocks noGrp="1"/>
          </p:cNvSpPr>
          <p:nvPr>
            <p:ph type="title"/>
          </p:nvPr>
        </p:nvSpPr>
        <p:spPr/>
        <p:txBody>
          <a:bodyPr/>
          <a:lstStyle/>
          <a:p>
            <a:r>
              <a:rPr lang="en-GB" dirty="0"/>
              <a:t>3. Personal reflections</a:t>
            </a:r>
          </a:p>
        </p:txBody>
      </p:sp>
      <p:sp>
        <p:nvSpPr>
          <p:cNvPr id="3" name="Content Placeholder 2">
            <a:extLst>
              <a:ext uri="{FF2B5EF4-FFF2-40B4-BE49-F238E27FC236}">
                <a16:creationId xmlns:a16="http://schemas.microsoft.com/office/drawing/2014/main" id="{E26FDFDC-4A6F-9345-97DF-58B5F963C0AB}"/>
              </a:ext>
            </a:extLst>
          </p:cNvPr>
          <p:cNvSpPr>
            <a:spLocks noGrp="1"/>
          </p:cNvSpPr>
          <p:nvPr>
            <p:ph idx="1"/>
          </p:nvPr>
        </p:nvSpPr>
        <p:spPr/>
        <p:txBody>
          <a:bodyPr>
            <a:normAutofit/>
          </a:bodyPr>
          <a:lstStyle/>
          <a:p>
            <a:r>
              <a:rPr lang="en-GB" dirty="0"/>
              <a:t>Builds on previous editions of the standard</a:t>
            </a:r>
          </a:p>
          <a:p>
            <a:r>
              <a:rPr lang="en-GB" dirty="0"/>
              <a:t>Aligned with Engineering Council strategy and wider societal goals</a:t>
            </a:r>
          </a:p>
          <a:p>
            <a:r>
              <a:rPr lang="en-GB" dirty="0"/>
              <a:t>Paradigm shift in learning outcomes – use of engineering knowledge to address problems in any application domain</a:t>
            </a:r>
          </a:p>
          <a:p>
            <a:r>
              <a:rPr lang="en-GB" dirty="0"/>
              <a:t>More information about the accreditation process and evidence base – designed to reduce unhelpful differences between PEIs in accreditation policy and practice</a:t>
            </a:r>
          </a:p>
          <a:p>
            <a:pPr marL="0" indent="0">
              <a:buNone/>
            </a:pPr>
            <a:endParaRPr lang="en-GB" dirty="0"/>
          </a:p>
        </p:txBody>
      </p:sp>
    </p:spTree>
    <p:extLst>
      <p:ext uri="{BB962C8B-B14F-4D97-AF65-F5344CB8AC3E}">
        <p14:creationId xmlns:p14="http://schemas.microsoft.com/office/powerpoint/2010/main" val="3665140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E72DB-37C8-C540-A23D-BBDB9E0F5394}"/>
              </a:ext>
            </a:extLst>
          </p:cNvPr>
          <p:cNvSpPr>
            <a:spLocks noGrp="1"/>
          </p:cNvSpPr>
          <p:nvPr>
            <p:ph type="title"/>
          </p:nvPr>
        </p:nvSpPr>
        <p:spPr/>
        <p:txBody>
          <a:bodyPr/>
          <a:lstStyle/>
          <a:p>
            <a:r>
              <a:rPr lang="en-GB" dirty="0"/>
              <a:t>Engineering Council Strategy</a:t>
            </a:r>
          </a:p>
        </p:txBody>
      </p:sp>
      <p:sp>
        <p:nvSpPr>
          <p:cNvPr id="3" name="Content Placeholder 2">
            <a:extLst>
              <a:ext uri="{FF2B5EF4-FFF2-40B4-BE49-F238E27FC236}">
                <a16:creationId xmlns:a16="http://schemas.microsoft.com/office/drawing/2014/main" id="{7D4D6055-D292-614E-82B9-5B3F78249528}"/>
              </a:ext>
            </a:extLst>
          </p:cNvPr>
          <p:cNvSpPr>
            <a:spLocks noGrp="1"/>
          </p:cNvSpPr>
          <p:nvPr>
            <p:ph idx="1"/>
          </p:nvPr>
        </p:nvSpPr>
        <p:spPr/>
        <p:txBody>
          <a:bodyPr>
            <a:normAutofit fontScale="92500" lnSpcReduction="10000"/>
          </a:bodyPr>
          <a:lstStyle/>
          <a:p>
            <a:pPr marL="0" indent="0">
              <a:buNone/>
            </a:pPr>
            <a:r>
              <a:rPr lang="en-GB" dirty="0"/>
              <a:t>The goal of the Engineering Council’s 2025 Strategy is:</a:t>
            </a:r>
          </a:p>
          <a:p>
            <a:pPr marL="0" indent="0">
              <a:buNone/>
            </a:pPr>
            <a:r>
              <a:rPr lang="en-GB" dirty="0"/>
              <a:t>To maintain the public’s confidence in the engineering profession through wider promotion of the Engineering Council’s regulatory work, its leadership role within the engineering community and a greater, more diverse and engaged registrant population.</a:t>
            </a:r>
          </a:p>
          <a:p>
            <a:pPr marL="0" indent="0">
              <a:buNone/>
            </a:pPr>
            <a:r>
              <a:rPr lang="en-GB" dirty="0"/>
              <a:t>Our success criteria are:</a:t>
            </a:r>
          </a:p>
          <a:p>
            <a:r>
              <a:rPr lang="en-GB" dirty="0">
                <a:highlight>
                  <a:srgbClr val="FFFF00"/>
                </a:highlight>
              </a:rPr>
              <a:t>a more diverse and inclusive profession</a:t>
            </a:r>
          </a:p>
          <a:p>
            <a:r>
              <a:rPr lang="en-GB" dirty="0"/>
              <a:t>a more digitally innovative profession</a:t>
            </a:r>
          </a:p>
          <a:p>
            <a:r>
              <a:rPr lang="en-GB" dirty="0">
                <a:highlight>
                  <a:srgbClr val="FFFF00"/>
                </a:highlight>
              </a:rPr>
              <a:t>an internationally respected standard</a:t>
            </a:r>
          </a:p>
          <a:p>
            <a:r>
              <a:rPr lang="en-GB" dirty="0">
                <a:highlight>
                  <a:srgbClr val="FFFF00"/>
                </a:highlight>
              </a:rPr>
              <a:t>an engineering profession with sustainability and ethical principles at its core.</a:t>
            </a:r>
          </a:p>
          <a:p>
            <a:endParaRPr lang="en-GB" dirty="0"/>
          </a:p>
        </p:txBody>
      </p:sp>
    </p:spTree>
    <p:extLst>
      <p:ext uri="{BB962C8B-B14F-4D97-AF65-F5344CB8AC3E}">
        <p14:creationId xmlns:p14="http://schemas.microsoft.com/office/powerpoint/2010/main" val="2852312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378E11E-F460-3842-839E-1BD647C9AEE4}"/>
              </a:ext>
            </a:extLst>
          </p:cNvPr>
          <p:cNvSpPr>
            <a:spLocks noGrp="1"/>
          </p:cNvSpPr>
          <p:nvPr>
            <p:ph type="title"/>
          </p:nvPr>
        </p:nvSpPr>
        <p:spPr/>
        <p:txBody>
          <a:bodyPr/>
          <a:lstStyle/>
          <a:p>
            <a:r>
              <a:rPr lang="en-GB" dirty="0"/>
              <a:t>Key messages (3)</a:t>
            </a:r>
          </a:p>
        </p:txBody>
      </p:sp>
      <p:sp>
        <p:nvSpPr>
          <p:cNvPr id="4" name="Content Placeholder 3">
            <a:extLst>
              <a:ext uri="{FF2B5EF4-FFF2-40B4-BE49-F238E27FC236}">
                <a16:creationId xmlns:a16="http://schemas.microsoft.com/office/drawing/2014/main" id="{25B20C5D-7F57-F341-A323-92210B79816C}"/>
              </a:ext>
            </a:extLst>
          </p:cNvPr>
          <p:cNvSpPr>
            <a:spLocks noGrp="1"/>
          </p:cNvSpPr>
          <p:nvPr>
            <p:ph idx="1"/>
          </p:nvPr>
        </p:nvSpPr>
        <p:spPr/>
        <p:txBody>
          <a:bodyPr>
            <a:normAutofit fontScale="92500"/>
          </a:bodyPr>
          <a:lstStyle/>
          <a:p>
            <a:r>
              <a:rPr lang="en-GB" dirty="0"/>
              <a:t>As a profession, we must continue to evolve and address significant societal challenges, for example sustainable development and social justice.</a:t>
            </a:r>
          </a:p>
          <a:p>
            <a:r>
              <a:rPr lang="en-GB" dirty="0"/>
              <a:t>The case for greater diversity in the engineering profession is clear, for example </a:t>
            </a:r>
            <a:r>
              <a:rPr lang="en-GB" dirty="0">
                <a:hlinkClick r:id="rId3"/>
              </a:rPr>
              <a:t>https://www.raeng.org.uk/diversity-in-engineering</a:t>
            </a:r>
            <a:endParaRPr lang="en-GB" dirty="0"/>
          </a:p>
          <a:p>
            <a:r>
              <a:rPr lang="en-GB" dirty="0"/>
              <a:t>Leadership, allyship and sponsorship all vitally important.</a:t>
            </a:r>
          </a:p>
          <a:p>
            <a:r>
              <a:rPr lang="en-GB" dirty="0"/>
              <a:t>Our degree programmes should be forward-looking and designed to meet the needs of students and employers.</a:t>
            </a:r>
          </a:p>
          <a:p>
            <a:r>
              <a:rPr lang="en-GB" dirty="0"/>
              <a:t>The next review of the standard should include ’digital innovation’.</a:t>
            </a:r>
          </a:p>
          <a:p>
            <a:r>
              <a:rPr lang="en-GB" dirty="0"/>
              <a:t>We hope AHEP Edition 4 will support positive change and not be perceived or used as a barrier to innovation.</a:t>
            </a:r>
          </a:p>
        </p:txBody>
      </p:sp>
    </p:spTree>
    <p:extLst>
      <p:ext uri="{BB962C8B-B14F-4D97-AF65-F5344CB8AC3E}">
        <p14:creationId xmlns:p14="http://schemas.microsoft.com/office/powerpoint/2010/main" val="854688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CB008-1647-5A49-B249-30B3D66B62AA}"/>
              </a:ext>
            </a:extLst>
          </p:cNvPr>
          <p:cNvSpPr>
            <a:spLocks noGrp="1"/>
          </p:cNvSpPr>
          <p:nvPr>
            <p:ph type="title"/>
          </p:nvPr>
        </p:nvSpPr>
        <p:spPr/>
        <p:txBody>
          <a:bodyPr/>
          <a:lstStyle/>
          <a:p>
            <a:r>
              <a:rPr lang="en-GB" dirty="0"/>
              <a:t>Contact details</a:t>
            </a:r>
          </a:p>
        </p:txBody>
      </p:sp>
      <p:sp>
        <p:nvSpPr>
          <p:cNvPr id="4" name="TextBox 3">
            <a:extLst>
              <a:ext uri="{FF2B5EF4-FFF2-40B4-BE49-F238E27FC236}">
                <a16:creationId xmlns:a16="http://schemas.microsoft.com/office/drawing/2014/main" id="{782A5B79-3C08-334C-8633-E1D9E4DE30CF}"/>
              </a:ext>
            </a:extLst>
          </p:cNvPr>
          <p:cNvSpPr txBox="1"/>
          <p:nvPr/>
        </p:nvSpPr>
        <p:spPr>
          <a:xfrm>
            <a:off x="838200" y="1977187"/>
            <a:ext cx="9205784" cy="2215991"/>
          </a:xfrm>
          <a:prstGeom prst="rect">
            <a:avLst/>
          </a:prstGeom>
          <a:noFill/>
        </p:spPr>
        <p:txBody>
          <a:bodyPr wrap="square" rtlCol="0">
            <a:spAutoFit/>
          </a:bodyPr>
          <a:lstStyle/>
          <a:p>
            <a:r>
              <a:rPr lang="en-GB" sz="2400" dirty="0"/>
              <a:t>Professor Sean Wellington</a:t>
            </a:r>
          </a:p>
          <a:p>
            <a:r>
              <a:rPr lang="en-GB" sz="2400" dirty="0"/>
              <a:t>Deputy Vice-Chancellor, Provost</a:t>
            </a:r>
          </a:p>
          <a:p>
            <a:r>
              <a:rPr lang="en-GB" sz="2400" dirty="0"/>
              <a:t>Middlesex University</a:t>
            </a:r>
          </a:p>
          <a:p>
            <a:endParaRPr lang="en-GB" sz="2400" dirty="0"/>
          </a:p>
          <a:p>
            <a:r>
              <a:rPr lang="en-GB" sz="2400" dirty="0"/>
              <a:t>E: </a:t>
            </a:r>
            <a:r>
              <a:rPr lang="en-GB" sz="2400" dirty="0">
                <a:hlinkClick r:id="rId2"/>
              </a:rPr>
              <a:t>s.wellington@mdx.ac.uk</a:t>
            </a:r>
            <a:endParaRPr lang="en-GB" sz="2400" dirty="0"/>
          </a:p>
          <a:p>
            <a:endParaRPr lang="en-GB" dirty="0"/>
          </a:p>
        </p:txBody>
      </p:sp>
      <p:pic>
        <p:nvPicPr>
          <p:cNvPr id="5" name="Picture 7" descr="MU_LDN_CMYK_small.jpg">
            <a:extLst>
              <a:ext uri="{FF2B5EF4-FFF2-40B4-BE49-F238E27FC236}">
                <a16:creationId xmlns:a16="http://schemas.microsoft.com/office/drawing/2014/main" id="{6B9F88C9-D99B-554B-B00B-F52FBEBD4DF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376918" y="465587"/>
            <a:ext cx="2401645" cy="98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9376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6C5B9-877B-CD4C-8E65-35EEBC1731B5}"/>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3E963EF2-FDB7-BA41-BCAC-4A8B4B1C6ABA}"/>
              </a:ext>
            </a:extLst>
          </p:cNvPr>
          <p:cNvSpPr>
            <a:spLocks noGrp="1"/>
          </p:cNvSpPr>
          <p:nvPr>
            <p:ph idx="1"/>
          </p:nvPr>
        </p:nvSpPr>
        <p:spPr/>
        <p:txBody>
          <a:bodyPr/>
          <a:lstStyle/>
          <a:p>
            <a:pPr marL="514350" indent="-514350">
              <a:buFont typeface="+mj-lt"/>
              <a:buAutoNum type="arabicPeriod"/>
            </a:pPr>
            <a:r>
              <a:rPr lang="en-GB" dirty="0"/>
              <a:t>Drivers for change</a:t>
            </a:r>
          </a:p>
          <a:p>
            <a:pPr marL="514350" indent="-514350">
              <a:buFont typeface="+mj-lt"/>
              <a:buAutoNum type="arabicPeriod"/>
            </a:pPr>
            <a:r>
              <a:rPr lang="en-GB" dirty="0"/>
              <a:t>Response to feedback on the main changes</a:t>
            </a:r>
          </a:p>
          <a:p>
            <a:pPr marL="514350" indent="-514350">
              <a:buFont typeface="+mj-lt"/>
              <a:buAutoNum type="arabicPeriod"/>
            </a:pPr>
            <a:r>
              <a:rPr lang="en-GB" dirty="0"/>
              <a:t>Personal reflections</a:t>
            </a:r>
          </a:p>
          <a:p>
            <a:endParaRPr lang="en-GB" dirty="0"/>
          </a:p>
          <a:p>
            <a:endParaRPr lang="en-GB" dirty="0"/>
          </a:p>
        </p:txBody>
      </p:sp>
    </p:spTree>
    <p:extLst>
      <p:ext uri="{BB962C8B-B14F-4D97-AF65-F5344CB8AC3E}">
        <p14:creationId xmlns:p14="http://schemas.microsoft.com/office/powerpoint/2010/main" val="114995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4DABE-A1D8-3C4E-8C3C-182E7493799B}"/>
              </a:ext>
            </a:extLst>
          </p:cNvPr>
          <p:cNvSpPr>
            <a:spLocks noGrp="1"/>
          </p:cNvSpPr>
          <p:nvPr>
            <p:ph type="title"/>
          </p:nvPr>
        </p:nvSpPr>
        <p:spPr/>
        <p:txBody>
          <a:bodyPr/>
          <a:lstStyle/>
          <a:p>
            <a:r>
              <a:rPr lang="en-GB" dirty="0"/>
              <a:t>1. Drivers for change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800D32D-7879-8A45-9588-22971DD1727F}"/>
                  </a:ext>
                </a:extLst>
              </p:cNvPr>
              <p:cNvSpPr>
                <a:spLocks noGrp="1"/>
              </p:cNvSpPr>
              <p:nvPr>
                <p:ph idx="1"/>
              </p:nvPr>
            </p:nvSpPr>
            <p:spPr/>
            <p:txBody>
              <a:bodyPr>
                <a:normAutofit fontScale="85000" lnSpcReduction="10000"/>
              </a:bodyPr>
              <a:lstStyle/>
              <a:p>
                <a:r>
                  <a:rPr lang="en-GB" dirty="0"/>
                  <a:t>Improve usability</a:t>
                </a:r>
              </a:p>
              <a:p>
                <a:r>
                  <a:rPr lang="en-GB" dirty="0"/>
                  <a:t>Maintain alignment with UK-SPEC (also revised and updated)</a:t>
                </a:r>
              </a:p>
              <a:p>
                <a:r>
                  <a:rPr lang="en-GB" dirty="0"/>
                  <a:t>Equivalence between educational routes to professional registration (i.e. for CEng registration BEng(Hons)+MSc </a:t>
                </a:r>
                <a14:m>
                  <m:oMath xmlns:m="http://schemas.openxmlformats.org/officeDocument/2006/math">
                    <m:r>
                      <a:rPr lang="en-GB" i="1" smtClean="0">
                        <a:latin typeface="Cambria Math" panose="02040503050406030204" pitchFamily="18" charset="0"/>
                        <a:ea typeface="Cambria Math" panose="02040503050406030204" pitchFamily="18" charset="0"/>
                      </a:rPr>
                      <m:t>≡</m:t>
                    </m:r>
                  </m:oMath>
                </a14:m>
                <a:r>
                  <a:rPr lang="en-GB" dirty="0"/>
                  <a:t> MEng)</a:t>
                </a:r>
              </a:p>
              <a:p>
                <a:r>
                  <a:rPr lang="en-GB" dirty="0"/>
                  <a:t>Introduce Learning Outcomes for Foundation Degree (and Bachelors Top-Up)</a:t>
                </a:r>
              </a:p>
              <a:p>
                <a:r>
                  <a:rPr lang="en-GB" dirty="0"/>
                  <a:t>Strengthen alignment with ‘The Accords’</a:t>
                </a:r>
              </a:p>
              <a:p>
                <a:r>
                  <a:rPr lang="en-GB" dirty="0"/>
                  <a:t>Introduce or strengthen coverage of:</a:t>
                </a:r>
              </a:p>
              <a:p>
                <a:pPr lvl="1"/>
                <a:r>
                  <a:rPr lang="en-GB" dirty="0"/>
                  <a:t>Design and innovation</a:t>
                </a:r>
              </a:p>
              <a:p>
                <a:pPr lvl="1"/>
                <a:r>
                  <a:rPr lang="en-GB" dirty="0"/>
                  <a:t>Sustainability (including reference to UN Sustainable Development Goals)</a:t>
                </a:r>
              </a:p>
              <a:p>
                <a:pPr lvl="1"/>
                <a:r>
                  <a:rPr lang="en-GB" dirty="0"/>
                  <a:t>Ethical practice</a:t>
                </a:r>
              </a:p>
              <a:p>
                <a:pPr lvl="1"/>
                <a:r>
                  <a:rPr lang="en-GB" dirty="0"/>
                  <a:t>Diversity and inclusion</a:t>
                </a:r>
              </a:p>
              <a:p>
                <a:pPr lvl="1"/>
                <a:r>
                  <a:rPr lang="en-GB" dirty="0"/>
                  <a:t>Security</a:t>
                </a:r>
              </a:p>
              <a:p>
                <a:endParaRPr lang="en-GB" dirty="0"/>
              </a:p>
              <a:p>
                <a:endParaRPr lang="en-GB" dirty="0"/>
              </a:p>
            </p:txBody>
          </p:sp>
        </mc:Choice>
        <mc:Fallback xmlns="">
          <p:sp>
            <p:nvSpPr>
              <p:cNvPr id="3" name="Content Placeholder 2">
                <a:extLst>
                  <a:ext uri="{FF2B5EF4-FFF2-40B4-BE49-F238E27FC236}">
                    <a16:creationId xmlns:a16="http://schemas.microsoft.com/office/drawing/2014/main" id="{0800D32D-7879-8A45-9588-22971DD1727F}"/>
                  </a:ext>
                </a:extLst>
              </p:cNvPr>
              <p:cNvSpPr>
                <a:spLocks noGrp="1" noRot="1" noChangeAspect="1" noMove="1" noResize="1" noEditPoints="1" noAdjustHandles="1" noChangeArrowheads="1" noChangeShapeType="1" noTextEdit="1"/>
              </p:cNvSpPr>
              <p:nvPr>
                <p:ph idx="1"/>
              </p:nvPr>
            </p:nvSpPr>
            <p:spPr>
              <a:blipFill>
                <a:blip r:embed="rId3"/>
                <a:stretch>
                  <a:fillRect l="-844" t="-2616" r="-965" b="-1453"/>
                </a:stretch>
              </a:blipFill>
            </p:spPr>
            <p:txBody>
              <a:bodyPr/>
              <a:lstStyle/>
              <a:p>
                <a:r>
                  <a:rPr lang="en-GB">
                    <a:noFill/>
                  </a:rPr>
                  <a:t> </a:t>
                </a:r>
              </a:p>
            </p:txBody>
          </p:sp>
        </mc:Fallback>
      </mc:AlternateContent>
    </p:spTree>
    <p:extLst>
      <p:ext uri="{BB962C8B-B14F-4D97-AF65-F5344CB8AC3E}">
        <p14:creationId xmlns:p14="http://schemas.microsoft.com/office/powerpoint/2010/main" val="151978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a:extLst>
              <a:ext uri="{FF2B5EF4-FFF2-40B4-BE49-F238E27FC236}">
                <a16:creationId xmlns:a16="http://schemas.microsoft.com/office/drawing/2014/main" id="{E13E0F62-6220-9B4D-9BB8-0A3B4C36A436}"/>
              </a:ext>
            </a:extLst>
          </p:cNvPr>
          <p:cNvGrpSpPr/>
          <p:nvPr/>
        </p:nvGrpSpPr>
        <p:grpSpPr>
          <a:xfrm>
            <a:off x="7715588" y="2581914"/>
            <a:ext cx="4029281" cy="1729607"/>
            <a:chOff x="1248928" y="1150286"/>
            <a:chExt cx="4029281" cy="1729607"/>
          </a:xfrm>
        </p:grpSpPr>
        <p:sp>
          <p:nvSpPr>
            <p:cNvPr id="32" name="Oval 31">
              <a:extLst>
                <a:ext uri="{FF2B5EF4-FFF2-40B4-BE49-F238E27FC236}">
                  <a16:creationId xmlns:a16="http://schemas.microsoft.com/office/drawing/2014/main" id="{BA93B909-02D7-E348-8796-99A5B04B023B}"/>
                </a:ext>
              </a:extLst>
            </p:cNvPr>
            <p:cNvSpPr/>
            <p:nvPr/>
          </p:nvSpPr>
          <p:spPr>
            <a:xfrm>
              <a:off x="1279429" y="1150287"/>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Problem analysis</a:t>
              </a:r>
            </a:p>
          </p:txBody>
        </p:sp>
        <p:sp>
          <p:nvSpPr>
            <p:cNvPr id="41" name="Oval 40">
              <a:extLst>
                <a:ext uri="{FF2B5EF4-FFF2-40B4-BE49-F238E27FC236}">
                  <a16:creationId xmlns:a16="http://schemas.microsoft.com/office/drawing/2014/main" id="{AB5A6A50-1678-3C43-BBFD-3E160B1AECA7}"/>
                </a:ext>
              </a:extLst>
            </p:cNvPr>
            <p:cNvSpPr/>
            <p:nvPr/>
          </p:nvSpPr>
          <p:spPr>
            <a:xfrm>
              <a:off x="4087831" y="1150286"/>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Technical literature</a:t>
              </a:r>
            </a:p>
          </p:txBody>
        </p:sp>
        <p:sp>
          <p:nvSpPr>
            <p:cNvPr id="43" name="Oval 42">
              <a:extLst>
                <a:ext uri="{FF2B5EF4-FFF2-40B4-BE49-F238E27FC236}">
                  <a16:creationId xmlns:a16="http://schemas.microsoft.com/office/drawing/2014/main" id="{8618F22C-8C31-3B44-9133-C502239F4F07}"/>
                </a:ext>
              </a:extLst>
            </p:cNvPr>
            <p:cNvSpPr/>
            <p:nvPr/>
          </p:nvSpPr>
          <p:spPr>
            <a:xfrm>
              <a:off x="2683630" y="1150287"/>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Analytical tools and techniques</a:t>
              </a:r>
            </a:p>
          </p:txBody>
        </p:sp>
        <p:cxnSp>
          <p:nvCxnSpPr>
            <p:cNvPr id="54" name="Straight Connector 53">
              <a:extLst>
                <a:ext uri="{FF2B5EF4-FFF2-40B4-BE49-F238E27FC236}">
                  <a16:creationId xmlns:a16="http://schemas.microsoft.com/office/drawing/2014/main" id="{C568EFC2-78F9-A04D-8A8F-2A8320AB54A5}"/>
                </a:ext>
              </a:extLst>
            </p:cNvPr>
            <p:cNvCxnSpPr/>
            <p:nvPr/>
          </p:nvCxnSpPr>
          <p:spPr>
            <a:xfrm>
              <a:off x="1248928" y="2523169"/>
              <a:ext cx="39712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0F22E4E8-ED56-B34E-B972-01DD411BCCE1}"/>
                </a:ext>
              </a:extLst>
            </p:cNvPr>
            <p:cNvSpPr/>
            <p:nvPr/>
          </p:nvSpPr>
          <p:spPr>
            <a:xfrm>
              <a:off x="2059794" y="2572116"/>
              <a:ext cx="2349554"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ENGINEERING ANALYSIS</a:t>
              </a:r>
            </a:p>
          </p:txBody>
        </p:sp>
      </p:grpSp>
      <p:grpSp>
        <p:nvGrpSpPr>
          <p:cNvPr id="64" name="Group 63">
            <a:extLst>
              <a:ext uri="{FF2B5EF4-FFF2-40B4-BE49-F238E27FC236}">
                <a16:creationId xmlns:a16="http://schemas.microsoft.com/office/drawing/2014/main" id="{80C038B9-2353-A04C-97C4-94F930DAAEFA}"/>
              </a:ext>
            </a:extLst>
          </p:cNvPr>
          <p:cNvGrpSpPr/>
          <p:nvPr/>
        </p:nvGrpSpPr>
        <p:grpSpPr>
          <a:xfrm>
            <a:off x="447131" y="2584249"/>
            <a:ext cx="6789042" cy="1723425"/>
            <a:chOff x="1240621" y="2960408"/>
            <a:chExt cx="6789042" cy="1723425"/>
          </a:xfrm>
        </p:grpSpPr>
        <p:sp>
          <p:nvSpPr>
            <p:cNvPr id="31" name="Oval 30">
              <a:extLst>
                <a:ext uri="{FF2B5EF4-FFF2-40B4-BE49-F238E27FC236}">
                  <a16:creationId xmlns:a16="http://schemas.microsoft.com/office/drawing/2014/main" id="{544CE50C-1809-AE44-A164-D23FD15AF426}"/>
                </a:ext>
              </a:extLst>
            </p:cNvPr>
            <p:cNvSpPr/>
            <p:nvPr/>
          </p:nvSpPr>
          <p:spPr>
            <a:xfrm>
              <a:off x="4053061" y="2995777"/>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Risk</a:t>
              </a:r>
            </a:p>
          </p:txBody>
        </p:sp>
        <p:sp>
          <p:nvSpPr>
            <p:cNvPr id="35" name="Oval 34">
              <a:extLst>
                <a:ext uri="{FF2B5EF4-FFF2-40B4-BE49-F238E27FC236}">
                  <a16:creationId xmlns:a16="http://schemas.microsoft.com/office/drawing/2014/main" id="{90275001-60AC-884E-BDD3-D9844A8E62A4}"/>
                </a:ext>
              </a:extLst>
            </p:cNvPr>
            <p:cNvSpPr/>
            <p:nvPr/>
          </p:nvSpPr>
          <p:spPr>
            <a:xfrm>
              <a:off x="5452958" y="2960409"/>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Security</a:t>
              </a:r>
            </a:p>
          </p:txBody>
        </p:sp>
        <p:sp>
          <p:nvSpPr>
            <p:cNvPr id="36" name="Oval 35">
              <a:extLst>
                <a:ext uri="{FF2B5EF4-FFF2-40B4-BE49-F238E27FC236}">
                  <a16:creationId xmlns:a16="http://schemas.microsoft.com/office/drawing/2014/main" id="{6ADBB381-0156-BD42-BC97-FFCDBF151BC2}"/>
                </a:ext>
              </a:extLst>
            </p:cNvPr>
            <p:cNvSpPr/>
            <p:nvPr/>
          </p:nvSpPr>
          <p:spPr>
            <a:xfrm>
              <a:off x="6839285" y="2960408"/>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Equality, Diversity and Inclusion</a:t>
              </a:r>
            </a:p>
          </p:txBody>
        </p:sp>
        <p:sp>
          <p:nvSpPr>
            <p:cNvPr id="38" name="Oval 37">
              <a:extLst>
                <a:ext uri="{FF2B5EF4-FFF2-40B4-BE49-F238E27FC236}">
                  <a16:creationId xmlns:a16="http://schemas.microsoft.com/office/drawing/2014/main" id="{F921E301-0F5B-C845-AD4C-B8C6963F0DA3}"/>
                </a:ext>
              </a:extLst>
            </p:cNvPr>
            <p:cNvSpPr/>
            <p:nvPr/>
          </p:nvSpPr>
          <p:spPr>
            <a:xfrm>
              <a:off x="2646841" y="2995778"/>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Ethics</a:t>
              </a:r>
            </a:p>
          </p:txBody>
        </p:sp>
        <p:sp>
          <p:nvSpPr>
            <p:cNvPr id="46" name="Oval 45">
              <a:extLst>
                <a:ext uri="{FF2B5EF4-FFF2-40B4-BE49-F238E27FC236}">
                  <a16:creationId xmlns:a16="http://schemas.microsoft.com/office/drawing/2014/main" id="{AEEB7B8E-409B-D241-A608-499ECAC4D3CF}"/>
                </a:ext>
              </a:extLst>
            </p:cNvPr>
            <p:cNvSpPr/>
            <p:nvPr/>
          </p:nvSpPr>
          <p:spPr>
            <a:xfrm>
              <a:off x="1240621" y="2995779"/>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Sustainability</a:t>
              </a:r>
            </a:p>
          </p:txBody>
        </p:sp>
        <p:cxnSp>
          <p:nvCxnSpPr>
            <p:cNvPr id="56" name="Straight Connector 55">
              <a:extLst>
                <a:ext uri="{FF2B5EF4-FFF2-40B4-BE49-F238E27FC236}">
                  <a16:creationId xmlns:a16="http://schemas.microsoft.com/office/drawing/2014/main" id="{23BFA33E-407F-794C-98F4-2EAF76F1B74D}"/>
                </a:ext>
              </a:extLst>
            </p:cNvPr>
            <p:cNvCxnSpPr>
              <a:cxnSpLocks/>
            </p:cNvCxnSpPr>
            <p:nvPr/>
          </p:nvCxnSpPr>
          <p:spPr>
            <a:xfrm>
              <a:off x="1279429" y="4327109"/>
              <a:ext cx="67502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angle 56">
              <a:extLst>
                <a:ext uri="{FF2B5EF4-FFF2-40B4-BE49-F238E27FC236}">
                  <a16:creationId xmlns:a16="http://schemas.microsoft.com/office/drawing/2014/main" id="{D6ED2594-CCCD-CF49-B827-8EE29611E7D0}"/>
                </a:ext>
              </a:extLst>
            </p:cNvPr>
            <p:cNvSpPr/>
            <p:nvPr/>
          </p:nvSpPr>
          <p:spPr>
            <a:xfrm>
              <a:off x="3257255" y="4376056"/>
              <a:ext cx="2790892"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THE ENGINEER AND SOCIETY</a:t>
              </a:r>
            </a:p>
          </p:txBody>
        </p:sp>
      </p:grpSp>
      <p:grpSp>
        <p:nvGrpSpPr>
          <p:cNvPr id="62" name="Group 61">
            <a:extLst>
              <a:ext uri="{FF2B5EF4-FFF2-40B4-BE49-F238E27FC236}">
                <a16:creationId xmlns:a16="http://schemas.microsoft.com/office/drawing/2014/main" id="{BBC0046B-D960-DF4D-BCF7-D39E61A5AD28}"/>
              </a:ext>
            </a:extLst>
          </p:cNvPr>
          <p:cNvGrpSpPr/>
          <p:nvPr/>
        </p:nvGrpSpPr>
        <p:grpSpPr>
          <a:xfrm>
            <a:off x="1240621" y="4850565"/>
            <a:ext cx="9597915" cy="1768445"/>
            <a:chOff x="1386670" y="4660345"/>
            <a:chExt cx="9597915" cy="1768445"/>
          </a:xfrm>
        </p:grpSpPr>
        <p:sp>
          <p:nvSpPr>
            <p:cNvPr id="15" name="Oval 14">
              <a:extLst>
                <a:ext uri="{FF2B5EF4-FFF2-40B4-BE49-F238E27FC236}">
                  <a16:creationId xmlns:a16="http://schemas.microsoft.com/office/drawing/2014/main" id="{6FB64795-C240-A548-95D8-861AB159C0ED}"/>
                </a:ext>
              </a:extLst>
            </p:cNvPr>
            <p:cNvSpPr/>
            <p:nvPr/>
          </p:nvSpPr>
          <p:spPr>
            <a:xfrm>
              <a:off x="2787008" y="4660347"/>
              <a:ext cx="1212595"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Practical and workshop skills</a:t>
              </a:r>
            </a:p>
          </p:txBody>
        </p:sp>
        <p:sp>
          <p:nvSpPr>
            <p:cNvPr id="29" name="Oval 28">
              <a:extLst>
                <a:ext uri="{FF2B5EF4-FFF2-40B4-BE49-F238E27FC236}">
                  <a16:creationId xmlns:a16="http://schemas.microsoft.com/office/drawing/2014/main" id="{BFFE2717-3FD8-B543-9AB9-378FCF137B4A}"/>
                </a:ext>
              </a:extLst>
            </p:cNvPr>
            <p:cNvSpPr/>
            <p:nvPr/>
          </p:nvSpPr>
          <p:spPr>
            <a:xfrm>
              <a:off x="1386670" y="4660347"/>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Materials, equipment, technologies and processes</a:t>
              </a:r>
            </a:p>
          </p:txBody>
        </p:sp>
        <p:sp>
          <p:nvSpPr>
            <p:cNvPr id="37" name="Oval 36">
              <a:extLst>
                <a:ext uri="{FF2B5EF4-FFF2-40B4-BE49-F238E27FC236}">
                  <a16:creationId xmlns:a16="http://schemas.microsoft.com/office/drawing/2014/main" id="{3AD95CF3-10D3-FD49-B85F-8C1DC3C188A5}"/>
                </a:ext>
              </a:extLst>
            </p:cNvPr>
            <p:cNvSpPr/>
            <p:nvPr/>
          </p:nvSpPr>
          <p:spPr>
            <a:xfrm>
              <a:off x="9794207" y="4660345"/>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Lifelong learning</a:t>
              </a:r>
            </a:p>
          </p:txBody>
        </p:sp>
        <p:sp>
          <p:nvSpPr>
            <p:cNvPr id="47" name="Oval 46">
              <a:extLst>
                <a:ext uri="{FF2B5EF4-FFF2-40B4-BE49-F238E27FC236}">
                  <a16:creationId xmlns:a16="http://schemas.microsoft.com/office/drawing/2014/main" id="{5C2B0ADE-2E76-5046-BE5E-87ED0C70F06E}"/>
                </a:ext>
              </a:extLst>
            </p:cNvPr>
            <p:cNvSpPr/>
            <p:nvPr/>
          </p:nvSpPr>
          <p:spPr>
            <a:xfrm>
              <a:off x="4207859" y="4687942"/>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Quality management</a:t>
              </a:r>
            </a:p>
          </p:txBody>
        </p:sp>
        <p:sp>
          <p:nvSpPr>
            <p:cNvPr id="49" name="Oval 48">
              <a:extLst>
                <a:ext uri="{FF2B5EF4-FFF2-40B4-BE49-F238E27FC236}">
                  <a16:creationId xmlns:a16="http://schemas.microsoft.com/office/drawing/2014/main" id="{61D9FA8C-8880-9F4D-B44C-87B33511FD60}"/>
                </a:ext>
              </a:extLst>
            </p:cNvPr>
            <p:cNvSpPr/>
            <p:nvPr/>
          </p:nvSpPr>
          <p:spPr>
            <a:xfrm>
              <a:off x="5604446" y="4687941"/>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Teamwork</a:t>
              </a:r>
            </a:p>
          </p:txBody>
        </p:sp>
        <p:sp>
          <p:nvSpPr>
            <p:cNvPr id="50" name="Oval 49">
              <a:extLst>
                <a:ext uri="{FF2B5EF4-FFF2-40B4-BE49-F238E27FC236}">
                  <a16:creationId xmlns:a16="http://schemas.microsoft.com/office/drawing/2014/main" id="{B3049540-23E8-BC4D-B205-C31B5F580347}"/>
                </a:ext>
              </a:extLst>
            </p:cNvPr>
            <p:cNvSpPr/>
            <p:nvPr/>
          </p:nvSpPr>
          <p:spPr>
            <a:xfrm>
              <a:off x="7001033" y="4665699"/>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Engineering and project management</a:t>
              </a:r>
            </a:p>
          </p:txBody>
        </p:sp>
        <p:grpSp>
          <p:nvGrpSpPr>
            <p:cNvPr id="52" name="Group 51">
              <a:extLst>
                <a:ext uri="{FF2B5EF4-FFF2-40B4-BE49-F238E27FC236}">
                  <a16:creationId xmlns:a16="http://schemas.microsoft.com/office/drawing/2014/main" id="{41D47C32-1D92-1B4B-BCB2-E667530CD0D7}"/>
                </a:ext>
              </a:extLst>
            </p:cNvPr>
            <p:cNvGrpSpPr/>
            <p:nvPr/>
          </p:nvGrpSpPr>
          <p:grpSpPr>
            <a:xfrm>
              <a:off x="8397620" y="4660346"/>
              <a:ext cx="1190378" cy="1189797"/>
              <a:chOff x="916046" y="3878453"/>
              <a:chExt cx="1190378" cy="1189797"/>
            </a:xfrm>
          </p:grpSpPr>
          <p:sp>
            <p:nvSpPr>
              <p:cNvPr id="48" name="Oval 47">
                <a:extLst>
                  <a:ext uri="{FF2B5EF4-FFF2-40B4-BE49-F238E27FC236}">
                    <a16:creationId xmlns:a16="http://schemas.microsoft.com/office/drawing/2014/main" id="{DC613C2E-ED88-D947-94C0-72C237356E07}"/>
                  </a:ext>
                </a:extLst>
              </p:cNvPr>
              <p:cNvSpPr/>
              <p:nvPr/>
            </p:nvSpPr>
            <p:spPr>
              <a:xfrm>
                <a:off x="916046" y="3878453"/>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1050" dirty="0">
                  <a:solidFill>
                    <a:schemeClr val="tx1"/>
                  </a:solidFill>
                  <a:latin typeface="Arial" panose="020B0604020202020204" pitchFamily="34" charset="0"/>
                  <a:cs typeface="Arial" panose="020B0604020202020204" pitchFamily="34" charset="0"/>
                </a:endParaRPr>
              </a:p>
            </p:txBody>
          </p:sp>
          <p:sp>
            <p:nvSpPr>
              <p:cNvPr id="51" name="TextBox 50">
                <a:extLst>
                  <a:ext uri="{FF2B5EF4-FFF2-40B4-BE49-F238E27FC236}">
                    <a16:creationId xmlns:a16="http://schemas.microsoft.com/office/drawing/2014/main" id="{7415F7FB-8F90-6043-9423-A9C71D372618}"/>
                  </a:ext>
                </a:extLst>
              </p:cNvPr>
              <p:cNvSpPr txBox="1"/>
              <p:nvPr/>
            </p:nvSpPr>
            <p:spPr>
              <a:xfrm>
                <a:off x="966136" y="4346393"/>
                <a:ext cx="1140288" cy="253916"/>
              </a:xfrm>
              <a:prstGeom prst="rect">
                <a:avLst/>
              </a:prstGeom>
              <a:noFill/>
            </p:spPr>
            <p:txBody>
              <a:bodyPr wrap="square" rtlCol="0">
                <a:spAutoFit/>
              </a:bodyPr>
              <a:lstStyle/>
              <a:p>
                <a:pPr algn="ctr"/>
                <a:r>
                  <a:rPr lang="en-GB" sz="1050" dirty="0">
                    <a:latin typeface="Arial" panose="020B0604020202020204" pitchFamily="34" charset="0"/>
                    <a:cs typeface="Arial" panose="020B0604020202020204" pitchFamily="34" charset="0"/>
                  </a:rPr>
                  <a:t>Communication</a:t>
                </a:r>
              </a:p>
            </p:txBody>
          </p:sp>
        </p:grpSp>
        <p:cxnSp>
          <p:nvCxnSpPr>
            <p:cNvPr id="59" name="Straight Connector 58">
              <a:extLst>
                <a:ext uri="{FF2B5EF4-FFF2-40B4-BE49-F238E27FC236}">
                  <a16:creationId xmlns:a16="http://schemas.microsoft.com/office/drawing/2014/main" id="{7EF1A609-5B83-D748-9979-E34ECBF1C2AC}"/>
                </a:ext>
              </a:extLst>
            </p:cNvPr>
            <p:cNvCxnSpPr>
              <a:cxnSpLocks/>
            </p:cNvCxnSpPr>
            <p:nvPr/>
          </p:nvCxnSpPr>
          <p:spPr>
            <a:xfrm>
              <a:off x="1441177" y="6072066"/>
              <a:ext cx="954340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7494BEB7-532A-EF42-8BC6-E274E4777028}"/>
                </a:ext>
              </a:extLst>
            </p:cNvPr>
            <p:cNvSpPr/>
            <p:nvPr/>
          </p:nvSpPr>
          <p:spPr>
            <a:xfrm>
              <a:off x="5012071" y="6121013"/>
              <a:ext cx="2401619"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ENGINEERING PRACTICE</a:t>
              </a:r>
            </a:p>
          </p:txBody>
        </p:sp>
      </p:grpSp>
      <p:grpSp>
        <p:nvGrpSpPr>
          <p:cNvPr id="73" name="Group 72">
            <a:extLst>
              <a:ext uri="{FF2B5EF4-FFF2-40B4-BE49-F238E27FC236}">
                <a16:creationId xmlns:a16="http://schemas.microsoft.com/office/drawing/2014/main" id="{1F3A7746-57DE-4D42-B89E-87A9873CE2A4}"/>
              </a:ext>
            </a:extLst>
          </p:cNvPr>
          <p:cNvGrpSpPr/>
          <p:nvPr/>
        </p:nvGrpSpPr>
        <p:grpSpPr>
          <a:xfrm>
            <a:off x="6304517" y="310178"/>
            <a:ext cx="2594579" cy="1691903"/>
            <a:chOff x="5577776" y="470749"/>
            <a:chExt cx="2594579" cy="1691903"/>
          </a:xfrm>
        </p:grpSpPr>
        <p:sp>
          <p:nvSpPr>
            <p:cNvPr id="33" name="Oval 32">
              <a:extLst>
                <a:ext uri="{FF2B5EF4-FFF2-40B4-BE49-F238E27FC236}">
                  <a16:creationId xmlns:a16="http://schemas.microsoft.com/office/drawing/2014/main" id="{855E48B2-453A-8C47-9A6A-97E22EE671AB}"/>
                </a:ext>
              </a:extLst>
            </p:cNvPr>
            <p:cNvSpPr/>
            <p:nvPr/>
          </p:nvSpPr>
          <p:spPr>
            <a:xfrm>
              <a:off x="5577776" y="470749"/>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Design</a:t>
              </a:r>
            </a:p>
          </p:txBody>
        </p:sp>
        <p:sp>
          <p:nvSpPr>
            <p:cNvPr id="34" name="Oval 33">
              <a:extLst>
                <a:ext uri="{FF2B5EF4-FFF2-40B4-BE49-F238E27FC236}">
                  <a16:creationId xmlns:a16="http://schemas.microsoft.com/office/drawing/2014/main" id="{8BC9FF5E-BE2C-CF4B-B7A8-CAD343D12534}"/>
                </a:ext>
              </a:extLst>
            </p:cNvPr>
            <p:cNvSpPr/>
            <p:nvPr/>
          </p:nvSpPr>
          <p:spPr>
            <a:xfrm>
              <a:off x="6981977" y="470749"/>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Integrated/ systems approach</a:t>
              </a:r>
            </a:p>
          </p:txBody>
        </p:sp>
        <p:cxnSp>
          <p:nvCxnSpPr>
            <p:cNvPr id="66" name="Straight Connector 65">
              <a:extLst>
                <a:ext uri="{FF2B5EF4-FFF2-40B4-BE49-F238E27FC236}">
                  <a16:creationId xmlns:a16="http://schemas.microsoft.com/office/drawing/2014/main" id="{2159C23E-565F-2C4E-84E2-EDC199659D78}"/>
                </a:ext>
              </a:extLst>
            </p:cNvPr>
            <p:cNvCxnSpPr>
              <a:cxnSpLocks/>
            </p:cNvCxnSpPr>
            <p:nvPr/>
          </p:nvCxnSpPr>
          <p:spPr>
            <a:xfrm>
              <a:off x="5577776" y="1805928"/>
              <a:ext cx="259457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Rectangle 68">
              <a:extLst>
                <a:ext uri="{FF2B5EF4-FFF2-40B4-BE49-F238E27FC236}">
                  <a16:creationId xmlns:a16="http://schemas.microsoft.com/office/drawing/2014/main" id="{0C2016AE-C91F-C84D-9880-5B76EE8E1AE1}"/>
                </a:ext>
              </a:extLst>
            </p:cNvPr>
            <p:cNvSpPr/>
            <p:nvPr/>
          </p:nvSpPr>
          <p:spPr>
            <a:xfrm>
              <a:off x="5680207" y="1854875"/>
              <a:ext cx="2434000"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DESIGN AND INNOVATION</a:t>
              </a:r>
            </a:p>
          </p:txBody>
        </p:sp>
      </p:grpSp>
      <p:grpSp>
        <p:nvGrpSpPr>
          <p:cNvPr id="74" name="Group 73">
            <a:extLst>
              <a:ext uri="{FF2B5EF4-FFF2-40B4-BE49-F238E27FC236}">
                <a16:creationId xmlns:a16="http://schemas.microsoft.com/office/drawing/2014/main" id="{F759A341-7A99-534E-A317-FD03CEFDDCC7}"/>
              </a:ext>
            </a:extLst>
          </p:cNvPr>
          <p:cNvGrpSpPr/>
          <p:nvPr/>
        </p:nvGrpSpPr>
        <p:grpSpPr>
          <a:xfrm>
            <a:off x="3234566" y="310178"/>
            <a:ext cx="2733762" cy="1705096"/>
            <a:chOff x="8900693" y="470749"/>
            <a:chExt cx="2733762" cy="1705096"/>
          </a:xfrm>
        </p:grpSpPr>
        <p:sp>
          <p:nvSpPr>
            <p:cNvPr id="30" name="Oval 29">
              <a:extLst>
                <a:ext uri="{FF2B5EF4-FFF2-40B4-BE49-F238E27FC236}">
                  <a16:creationId xmlns:a16="http://schemas.microsoft.com/office/drawing/2014/main" id="{133A8ADF-3C5A-BB40-935B-ABC3E0DF23CF}"/>
                </a:ext>
              </a:extLst>
            </p:cNvPr>
            <p:cNvSpPr/>
            <p:nvPr/>
          </p:nvSpPr>
          <p:spPr>
            <a:xfrm>
              <a:off x="9648158" y="470749"/>
              <a:ext cx="1190378" cy="118979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050" dirty="0">
                  <a:solidFill>
                    <a:schemeClr val="tx1"/>
                  </a:solidFill>
                  <a:latin typeface="Arial" panose="020B0604020202020204" pitchFamily="34" charset="0"/>
                  <a:cs typeface="Arial" panose="020B0604020202020204" pitchFamily="34" charset="0"/>
                </a:rPr>
                <a:t>Science, mathematics and engineering principles</a:t>
              </a:r>
            </a:p>
          </p:txBody>
        </p:sp>
        <p:cxnSp>
          <p:nvCxnSpPr>
            <p:cNvPr id="70" name="Straight Connector 69">
              <a:extLst>
                <a:ext uri="{FF2B5EF4-FFF2-40B4-BE49-F238E27FC236}">
                  <a16:creationId xmlns:a16="http://schemas.microsoft.com/office/drawing/2014/main" id="{851B8D3C-B967-F444-A726-DB93E2C3B9C4}"/>
                </a:ext>
              </a:extLst>
            </p:cNvPr>
            <p:cNvCxnSpPr>
              <a:cxnSpLocks/>
            </p:cNvCxnSpPr>
            <p:nvPr/>
          </p:nvCxnSpPr>
          <p:spPr>
            <a:xfrm>
              <a:off x="8946057" y="1808456"/>
              <a:ext cx="25728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Rectangle 70">
              <a:extLst>
                <a:ext uri="{FF2B5EF4-FFF2-40B4-BE49-F238E27FC236}">
                  <a16:creationId xmlns:a16="http://schemas.microsoft.com/office/drawing/2014/main" id="{6CE3D019-D1D3-3447-96D0-32FCA9E6FA28}"/>
                </a:ext>
              </a:extLst>
            </p:cNvPr>
            <p:cNvSpPr/>
            <p:nvPr/>
          </p:nvSpPr>
          <p:spPr>
            <a:xfrm>
              <a:off x="8900693" y="1868068"/>
              <a:ext cx="2733762"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SCIENCE AND MATHEMATICS</a:t>
              </a:r>
            </a:p>
          </p:txBody>
        </p:sp>
      </p:grpSp>
    </p:spTree>
    <p:extLst>
      <p:ext uri="{BB962C8B-B14F-4D97-AF65-F5344CB8AC3E}">
        <p14:creationId xmlns:p14="http://schemas.microsoft.com/office/powerpoint/2010/main" val="1072462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173C6B20-274C-9F41-91B3-FDBF9C454D30}"/>
              </a:ext>
            </a:extLst>
          </p:cNvPr>
          <p:cNvGraphicFramePr>
            <a:graphicFrameLocks noGrp="1"/>
          </p:cNvGraphicFramePr>
          <p:nvPr/>
        </p:nvGraphicFramePr>
        <p:xfrm>
          <a:off x="496957" y="302918"/>
          <a:ext cx="11191461" cy="6302640"/>
        </p:xfrm>
        <a:graphic>
          <a:graphicData uri="http://schemas.openxmlformats.org/drawingml/2006/table">
            <a:tbl>
              <a:tblPr>
                <a:tableStyleId>{5940675A-B579-460E-94D1-54222C63F5DA}</a:tableStyleId>
              </a:tblPr>
              <a:tblGrid>
                <a:gridCol w="2257953">
                  <a:extLst>
                    <a:ext uri="{9D8B030D-6E8A-4147-A177-3AD203B41FA5}">
                      <a16:colId xmlns:a16="http://schemas.microsoft.com/office/drawing/2014/main" val="3711359854"/>
                    </a:ext>
                  </a:extLst>
                </a:gridCol>
                <a:gridCol w="496306">
                  <a:extLst>
                    <a:ext uri="{9D8B030D-6E8A-4147-A177-3AD203B41FA5}">
                      <a16:colId xmlns:a16="http://schemas.microsoft.com/office/drawing/2014/main" val="4185097553"/>
                    </a:ext>
                  </a:extLst>
                </a:gridCol>
                <a:gridCol w="496306">
                  <a:extLst>
                    <a:ext uri="{9D8B030D-6E8A-4147-A177-3AD203B41FA5}">
                      <a16:colId xmlns:a16="http://schemas.microsoft.com/office/drawing/2014/main" val="1129733219"/>
                    </a:ext>
                  </a:extLst>
                </a:gridCol>
                <a:gridCol w="496306">
                  <a:extLst>
                    <a:ext uri="{9D8B030D-6E8A-4147-A177-3AD203B41FA5}">
                      <a16:colId xmlns:a16="http://schemas.microsoft.com/office/drawing/2014/main" val="2525155104"/>
                    </a:ext>
                  </a:extLst>
                </a:gridCol>
                <a:gridCol w="496306">
                  <a:extLst>
                    <a:ext uri="{9D8B030D-6E8A-4147-A177-3AD203B41FA5}">
                      <a16:colId xmlns:a16="http://schemas.microsoft.com/office/drawing/2014/main" val="672894213"/>
                    </a:ext>
                  </a:extLst>
                </a:gridCol>
                <a:gridCol w="496306">
                  <a:extLst>
                    <a:ext uri="{9D8B030D-6E8A-4147-A177-3AD203B41FA5}">
                      <a16:colId xmlns:a16="http://schemas.microsoft.com/office/drawing/2014/main" val="2808834805"/>
                    </a:ext>
                  </a:extLst>
                </a:gridCol>
                <a:gridCol w="496306">
                  <a:extLst>
                    <a:ext uri="{9D8B030D-6E8A-4147-A177-3AD203B41FA5}">
                      <a16:colId xmlns:a16="http://schemas.microsoft.com/office/drawing/2014/main" val="2345629962"/>
                    </a:ext>
                  </a:extLst>
                </a:gridCol>
                <a:gridCol w="496306">
                  <a:extLst>
                    <a:ext uri="{9D8B030D-6E8A-4147-A177-3AD203B41FA5}">
                      <a16:colId xmlns:a16="http://schemas.microsoft.com/office/drawing/2014/main" val="3628523668"/>
                    </a:ext>
                  </a:extLst>
                </a:gridCol>
                <a:gridCol w="496306">
                  <a:extLst>
                    <a:ext uri="{9D8B030D-6E8A-4147-A177-3AD203B41FA5}">
                      <a16:colId xmlns:a16="http://schemas.microsoft.com/office/drawing/2014/main" val="3588971719"/>
                    </a:ext>
                  </a:extLst>
                </a:gridCol>
                <a:gridCol w="496306">
                  <a:extLst>
                    <a:ext uri="{9D8B030D-6E8A-4147-A177-3AD203B41FA5}">
                      <a16:colId xmlns:a16="http://schemas.microsoft.com/office/drawing/2014/main" val="3070877670"/>
                    </a:ext>
                  </a:extLst>
                </a:gridCol>
                <a:gridCol w="496306">
                  <a:extLst>
                    <a:ext uri="{9D8B030D-6E8A-4147-A177-3AD203B41FA5}">
                      <a16:colId xmlns:a16="http://schemas.microsoft.com/office/drawing/2014/main" val="1771758419"/>
                    </a:ext>
                  </a:extLst>
                </a:gridCol>
                <a:gridCol w="496306">
                  <a:extLst>
                    <a:ext uri="{9D8B030D-6E8A-4147-A177-3AD203B41FA5}">
                      <a16:colId xmlns:a16="http://schemas.microsoft.com/office/drawing/2014/main" val="1881654796"/>
                    </a:ext>
                  </a:extLst>
                </a:gridCol>
                <a:gridCol w="496306">
                  <a:extLst>
                    <a:ext uri="{9D8B030D-6E8A-4147-A177-3AD203B41FA5}">
                      <a16:colId xmlns:a16="http://schemas.microsoft.com/office/drawing/2014/main" val="2502885527"/>
                    </a:ext>
                  </a:extLst>
                </a:gridCol>
                <a:gridCol w="496306">
                  <a:extLst>
                    <a:ext uri="{9D8B030D-6E8A-4147-A177-3AD203B41FA5}">
                      <a16:colId xmlns:a16="http://schemas.microsoft.com/office/drawing/2014/main" val="3407669005"/>
                    </a:ext>
                  </a:extLst>
                </a:gridCol>
                <a:gridCol w="496306">
                  <a:extLst>
                    <a:ext uri="{9D8B030D-6E8A-4147-A177-3AD203B41FA5}">
                      <a16:colId xmlns:a16="http://schemas.microsoft.com/office/drawing/2014/main" val="3775407362"/>
                    </a:ext>
                  </a:extLst>
                </a:gridCol>
                <a:gridCol w="496306">
                  <a:extLst>
                    <a:ext uri="{9D8B030D-6E8A-4147-A177-3AD203B41FA5}">
                      <a16:colId xmlns:a16="http://schemas.microsoft.com/office/drawing/2014/main" val="2152152734"/>
                    </a:ext>
                  </a:extLst>
                </a:gridCol>
                <a:gridCol w="496306">
                  <a:extLst>
                    <a:ext uri="{9D8B030D-6E8A-4147-A177-3AD203B41FA5}">
                      <a16:colId xmlns:a16="http://schemas.microsoft.com/office/drawing/2014/main" val="1613832492"/>
                    </a:ext>
                  </a:extLst>
                </a:gridCol>
                <a:gridCol w="496306">
                  <a:extLst>
                    <a:ext uri="{9D8B030D-6E8A-4147-A177-3AD203B41FA5}">
                      <a16:colId xmlns:a16="http://schemas.microsoft.com/office/drawing/2014/main" val="1428340686"/>
                    </a:ext>
                  </a:extLst>
                </a:gridCol>
                <a:gridCol w="496306">
                  <a:extLst>
                    <a:ext uri="{9D8B030D-6E8A-4147-A177-3AD203B41FA5}">
                      <a16:colId xmlns:a16="http://schemas.microsoft.com/office/drawing/2014/main" val="331518563"/>
                    </a:ext>
                  </a:extLst>
                </a:gridCol>
              </a:tblGrid>
              <a:tr h="1486800">
                <a:tc>
                  <a:txBody>
                    <a:bodyPr/>
                    <a:lstStyle/>
                    <a:p>
                      <a:pPr algn="l" fontAlgn="b"/>
                      <a:r>
                        <a:rPr lang="en-GB" sz="1000" b="0" i="0" u="none" strike="noStrike" dirty="0">
                          <a:solidFill>
                            <a:srgbClr val="000000"/>
                          </a:solidFill>
                          <a:effectLst/>
                          <a:latin typeface="Calibri" panose="020F0502020204030204" pitchFamily="34" charset="0"/>
                        </a:rPr>
                        <a:t>Degree Type</a:t>
                      </a:r>
                    </a:p>
                  </a:txBody>
                  <a:tcPr anchor="ctr"/>
                </a:tc>
                <a:tc>
                  <a:txBody>
                    <a:bodyPr/>
                    <a:lstStyle/>
                    <a:p>
                      <a:pPr algn="l" fontAlgn="b"/>
                      <a:r>
                        <a:rPr lang="en-GB" sz="1000" u="none" strike="noStrike" dirty="0">
                          <a:effectLst/>
                        </a:rPr>
                        <a:t>1. Science, mathematics and engineering principles</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2. Problem analysis</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3. Analytical tools and techniques</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4. Technical literature</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5. Design</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6. Integrated/systems approach</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7. Sustainability</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8. Ethics</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9. Risk</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10. Security</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11. Equality, diversity and inclusion</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12. Practical and workshop skills</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13. Materials, equipment, technologies and processes</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14. Quality management</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15. Engineering and project management</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16. Teamwork</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17. Communication</a:t>
                      </a:r>
                      <a:endParaRPr lang="en-GB" sz="1000" b="0" i="0" u="none" strike="noStrike" dirty="0">
                        <a:solidFill>
                          <a:srgbClr val="000000"/>
                        </a:solidFill>
                        <a:effectLst/>
                        <a:latin typeface="Arial" panose="020B0604020202020204" pitchFamily="34" charset="0"/>
                      </a:endParaRPr>
                    </a:p>
                  </a:txBody>
                  <a:tcPr vert="vert270" anchor="ctr"/>
                </a:tc>
                <a:tc>
                  <a:txBody>
                    <a:bodyPr/>
                    <a:lstStyle/>
                    <a:p>
                      <a:pPr algn="l" fontAlgn="b"/>
                      <a:r>
                        <a:rPr lang="en-GB" sz="1000" u="none" strike="noStrike" dirty="0">
                          <a:effectLst/>
                        </a:rPr>
                        <a:t>18. Lifelong learning</a:t>
                      </a:r>
                      <a:endParaRPr lang="en-GB" sz="1000" b="0" i="0" u="none" strike="noStrike" dirty="0">
                        <a:solidFill>
                          <a:srgbClr val="000000"/>
                        </a:solidFill>
                        <a:effectLst/>
                        <a:latin typeface="Arial" panose="020B0604020202020204" pitchFamily="34" charset="0"/>
                      </a:endParaRPr>
                    </a:p>
                  </a:txBody>
                  <a:tcPr vert="vert270" anchor="ctr"/>
                </a:tc>
                <a:extLst>
                  <a:ext uri="{0D108BD9-81ED-4DB2-BD59-A6C34878D82A}">
                    <a16:rowId xmlns:a16="http://schemas.microsoft.com/office/drawing/2014/main" val="3553167266"/>
                  </a:ext>
                </a:extLst>
              </a:tr>
              <a:tr h="572329">
                <a:tc>
                  <a:txBody>
                    <a:bodyPr/>
                    <a:lstStyle/>
                    <a:p>
                      <a:pPr algn="l" fontAlgn="ctr"/>
                      <a:r>
                        <a:rPr lang="en-GB" sz="1000" u="none" strike="noStrike" dirty="0">
                          <a:effectLst/>
                        </a:rPr>
                        <a:t>Foundation degrees and equivalent qualifications accredited as partially meeting the underpinning knowledge and understanding requirement for </a:t>
                      </a:r>
                      <a:r>
                        <a:rPr lang="en-GB" sz="1000" u="none" strike="noStrike" dirty="0" err="1">
                          <a:effectLst/>
                        </a:rPr>
                        <a:t>IEng</a:t>
                      </a:r>
                      <a:r>
                        <a:rPr lang="en-GB" sz="1000" u="none" strike="noStrike" dirty="0">
                          <a:effectLst/>
                        </a:rPr>
                        <a:t> registration</a:t>
                      </a:r>
                      <a:endParaRPr lang="en-GB" sz="1000" b="0" i="0" u="none" strike="noStrike" dirty="0">
                        <a:solidFill>
                          <a:srgbClr val="000000"/>
                        </a:solidFill>
                        <a:effectLst/>
                        <a:latin typeface="Arial" panose="020B0604020202020204" pitchFamily="34" charset="0"/>
                      </a:endParaRPr>
                    </a:p>
                  </a:txBody>
                  <a:tcPr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extLst>
                  <a:ext uri="{0D108BD9-81ED-4DB2-BD59-A6C34878D82A}">
                    <a16:rowId xmlns:a16="http://schemas.microsoft.com/office/drawing/2014/main" val="4065804634"/>
                  </a:ext>
                </a:extLst>
              </a:tr>
              <a:tr h="343398">
                <a:tc>
                  <a:txBody>
                    <a:bodyPr/>
                    <a:lstStyle/>
                    <a:p>
                      <a:pPr algn="l" fontAlgn="ctr"/>
                      <a:r>
                        <a:rPr lang="en-GB" sz="1000" u="none" strike="noStrike" dirty="0">
                          <a:effectLst/>
                        </a:rPr>
                        <a:t>Bachelors Top-up Degrees accredited as meeting the requirement for Further Learning for </a:t>
                      </a:r>
                      <a:r>
                        <a:rPr lang="en-GB" sz="1000" u="none" strike="noStrike" dirty="0" err="1">
                          <a:effectLst/>
                        </a:rPr>
                        <a:t>IEng</a:t>
                      </a:r>
                      <a:r>
                        <a:rPr lang="en-GB" sz="1000" u="none" strike="noStrike" dirty="0">
                          <a:effectLst/>
                        </a:rPr>
                        <a:t> registration</a:t>
                      </a:r>
                      <a:endParaRPr lang="en-GB" sz="1000" b="0" i="0" u="none" strike="noStrike" dirty="0">
                        <a:solidFill>
                          <a:srgbClr val="000000"/>
                        </a:solidFill>
                        <a:effectLst/>
                        <a:latin typeface="Arial" panose="020B0604020202020204" pitchFamily="34" charset="0"/>
                      </a:endParaRPr>
                    </a:p>
                  </a:txBody>
                  <a:tcPr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extLst>
                  <a:ext uri="{0D108BD9-81ED-4DB2-BD59-A6C34878D82A}">
                    <a16:rowId xmlns:a16="http://schemas.microsoft.com/office/drawing/2014/main" val="752587269"/>
                  </a:ext>
                </a:extLst>
              </a:tr>
              <a:tr h="572329">
                <a:tc>
                  <a:txBody>
                    <a:bodyPr/>
                    <a:lstStyle/>
                    <a:p>
                      <a:pPr algn="l" fontAlgn="ctr"/>
                      <a:r>
                        <a:rPr lang="en-GB" sz="1000" u="none" strike="noStrike">
                          <a:effectLst/>
                        </a:rPr>
                        <a:t>Bachelors and Bachelors (Honours) degrees accredited as meeting in full the underpinning knowledge and understanding requirement for IEng registration</a:t>
                      </a:r>
                      <a:endParaRPr lang="en-GB" sz="1000" b="0" i="0" u="none" strike="noStrike">
                        <a:solidFill>
                          <a:srgbClr val="000000"/>
                        </a:solidFill>
                        <a:effectLst/>
                        <a:latin typeface="Arial" panose="020B0604020202020204" pitchFamily="34" charset="0"/>
                      </a:endParaRPr>
                    </a:p>
                  </a:txBody>
                  <a:tcPr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6">
                        <a:lumMod val="20000"/>
                        <a:lumOff val="80000"/>
                      </a:schemeClr>
                    </a:solidFill>
                  </a:tcPr>
                </a:tc>
                <a:extLst>
                  <a:ext uri="{0D108BD9-81ED-4DB2-BD59-A6C34878D82A}">
                    <a16:rowId xmlns:a16="http://schemas.microsoft.com/office/drawing/2014/main" val="3725040290"/>
                  </a:ext>
                </a:extLst>
              </a:tr>
              <a:tr h="572329">
                <a:tc>
                  <a:txBody>
                    <a:bodyPr/>
                    <a:lstStyle/>
                    <a:p>
                      <a:pPr algn="l" fontAlgn="ctr"/>
                      <a:r>
                        <a:rPr lang="en-GB" sz="1000" u="none" strike="noStrike" dirty="0">
                          <a:effectLst/>
                        </a:rPr>
                        <a:t>Bachelors (Honours) degrees accredited as partially meeting the underpinning knowledge and understanding requirement for CEng registration</a:t>
                      </a:r>
                      <a:endParaRPr lang="en-GB" sz="1000" b="0" i="0" u="none" strike="noStrike" dirty="0">
                        <a:solidFill>
                          <a:srgbClr val="000000"/>
                        </a:solidFill>
                        <a:effectLst/>
                        <a:latin typeface="Arial" panose="020B0604020202020204" pitchFamily="34" charset="0"/>
                      </a:endParaRPr>
                    </a:p>
                  </a:txBody>
                  <a:tcPr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extLst>
                  <a:ext uri="{0D108BD9-81ED-4DB2-BD59-A6C34878D82A}">
                    <a16:rowId xmlns:a16="http://schemas.microsoft.com/office/drawing/2014/main" val="1555553159"/>
                  </a:ext>
                </a:extLst>
              </a:tr>
              <a:tr h="686795">
                <a:tc>
                  <a:txBody>
                    <a:bodyPr/>
                    <a:lstStyle/>
                    <a:p>
                      <a:pPr algn="l" fontAlgn="ctr"/>
                      <a:r>
                        <a:rPr lang="en-GB" sz="1000" u="none" strike="noStrike" dirty="0">
                          <a:effectLst/>
                        </a:rPr>
                        <a:t>Other Masters degrees (and Doctoral programmes) accredited as meeting the further learning requirement for the underpinning knowledge and understanding requirement for CEng registration</a:t>
                      </a:r>
                      <a:endParaRPr lang="en-GB" sz="1000" b="0" i="0" u="none" strike="noStrike" dirty="0">
                        <a:solidFill>
                          <a:srgbClr val="000000"/>
                        </a:solidFill>
                        <a:effectLst/>
                        <a:latin typeface="Arial" panose="020B0604020202020204" pitchFamily="34" charset="0"/>
                      </a:endParaRPr>
                    </a:p>
                  </a:txBody>
                  <a:tcPr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 </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x</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a:effectLst/>
                        </a:rPr>
                        <a:t> </a:t>
                      </a:r>
                      <a:endParaRPr lang="en-GB" sz="1600" b="0" i="0" u="none" strike="noStrike">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extLst>
                  <a:ext uri="{0D108BD9-81ED-4DB2-BD59-A6C34878D82A}">
                    <a16:rowId xmlns:a16="http://schemas.microsoft.com/office/drawing/2014/main" val="3157075407"/>
                  </a:ext>
                </a:extLst>
              </a:tr>
              <a:tr h="572329">
                <a:tc>
                  <a:txBody>
                    <a:bodyPr/>
                    <a:lstStyle/>
                    <a:p>
                      <a:pPr algn="l" fontAlgn="ctr"/>
                      <a:r>
                        <a:rPr lang="en-GB" sz="1000" u="none" strike="noStrike" dirty="0">
                          <a:effectLst/>
                        </a:rPr>
                        <a:t>Integrated Masters (e.g. MEng) degrees accredited as meeting in full the underpinning knowledge and understanding requirement for CEng registration</a:t>
                      </a:r>
                      <a:endParaRPr lang="en-GB" sz="1000" b="0" i="0" u="none" strike="noStrike" dirty="0">
                        <a:solidFill>
                          <a:srgbClr val="000000"/>
                        </a:solidFill>
                        <a:effectLst/>
                        <a:latin typeface="Arial" panose="020B0604020202020204" pitchFamily="34" charset="0"/>
                      </a:endParaRPr>
                    </a:p>
                  </a:txBody>
                  <a:tcPr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tc>
                  <a:txBody>
                    <a:bodyPr/>
                    <a:lstStyle/>
                    <a:p>
                      <a:pPr algn="ctr" fontAlgn="b"/>
                      <a:r>
                        <a:rPr lang="en-GB" sz="1600" u="none" strike="noStrike" dirty="0">
                          <a:effectLst/>
                        </a:rPr>
                        <a:t>x</a:t>
                      </a:r>
                      <a:endParaRPr lang="en-GB" sz="1600" b="0" i="0" u="none" strike="noStrike" dirty="0">
                        <a:solidFill>
                          <a:srgbClr val="000000"/>
                        </a:solidFill>
                        <a:effectLst/>
                        <a:latin typeface="Calibri" panose="020F0502020204030204" pitchFamily="34" charset="0"/>
                      </a:endParaRPr>
                    </a:p>
                  </a:txBody>
                  <a:tcPr marL="5723" marR="5723" marT="5723" marB="0" anchor="ctr">
                    <a:solidFill>
                      <a:schemeClr val="accent4">
                        <a:lumMod val="20000"/>
                        <a:lumOff val="80000"/>
                      </a:schemeClr>
                    </a:solidFill>
                  </a:tcPr>
                </a:tc>
                <a:extLst>
                  <a:ext uri="{0D108BD9-81ED-4DB2-BD59-A6C34878D82A}">
                    <a16:rowId xmlns:a16="http://schemas.microsoft.com/office/drawing/2014/main" val="1384167793"/>
                  </a:ext>
                </a:extLst>
              </a:tr>
            </a:tbl>
          </a:graphicData>
        </a:graphic>
      </p:graphicFrame>
    </p:spTree>
    <p:extLst>
      <p:ext uri="{BB962C8B-B14F-4D97-AF65-F5344CB8AC3E}">
        <p14:creationId xmlns:p14="http://schemas.microsoft.com/office/powerpoint/2010/main" val="2311033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4DABE-A1D8-3C4E-8C3C-182E7493799B}"/>
              </a:ext>
            </a:extLst>
          </p:cNvPr>
          <p:cNvSpPr>
            <a:spLocks noGrp="1"/>
          </p:cNvSpPr>
          <p:nvPr>
            <p:ph type="title"/>
          </p:nvPr>
        </p:nvSpPr>
        <p:spPr/>
        <p:txBody>
          <a:bodyPr/>
          <a:lstStyle/>
          <a:p>
            <a:r>
              <a:rPr lang="en-GB" dirty="0"/>
              <a:t>Key messages (1)</a:t>
            </a:r>
          </a:p>
        </p:txBody>
      </p:sp>
      <p:sp>
        <p:nvSpPr>
          <p:cNvPr id="3" name="Content Placeholder 2">
            <a:extLst>
              <a:ext uri="{FF2B5EF4-FFF2-40B4-BE49-F238E27FC236}">
                <a16:creationId xmlns:a16="http://schemas.microsoft.com/office/drawing/2014/main" id="{0800D32D-7879-8A45-9588-22971DD1727F}"/>
              </a:ext>
            </a:extLst>
          </p:cNvPr>
          <p:cNvSpPr>
            <a:spLocks noGrp="1"/>
          </p:cNvSpPr>
          <p:nvPr>
            <p:ph idx="1"/>
          </p:nvPr>
        </p:nvSpPr>
        <p:spPr/>
        <p:txBody>
          <a:bodyPr>
            <a:normAutofit/>
          </a:bodyPr>
          <a:lstStyle/>
          <a:p>
            <a:r>
              <a:rPr lang="en-GB" dirty="0"/>
              <a:t>The revisions to the standard were developed through extensive consultation and designed to improve usability and alignment with external reference points.</a:t>
            </a:r>
          </a:p>
          <a:p>
            <a:r>
              <a:rPr lang="en-GB" dirty="0"/>
              <a:t>Introduces or strengthens coverage of matters of concern to the profession and society, for example environmental sustainability, ethical practice, diversity and inclusion and security.</a:t>
            </a:r>
          </a:p>
          <a:p>
            <a:r>
              <a:rPr lang="en-GB" dirty="0"/>
              <a:t>The aim was to make AHEP a single point of reference for staff in Higher Education Providers, Professional Engineering Institutions etc.</a:t>
            </a:r>
          </a:p>
          <a:p>
            <a:endParaRPr lang="en-GB" dirty="0"/>
          </a:p>
          <a:p>
            <a:endParaRPr lang="en-GB" dirty="0"/>
          </a:p>
        </p:txBody>
      </p:sp>
    </p:spTree>
    <p:extLst>
      <p:ext uri="{BB962C8B-B14F-4D97-AF65-F5344CB8AC3E}">
        <p14:creationId xmlns:p14="http://schemas.microsoft.com/office/powerpoint/2010/main" val="5344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2BCEC-CF61-8D4E-A072-6BADC460E711}"/>
              </a:ext>
            </a:extLst>
          </p:cNvPr>
          <p:cNvSpPr>
            <a:spLocks noGrp="1"/>
          </p:cNvSpPr>
          <p:nvPr>
            <p:ph type="title"/>
          </p:nvPr>
        </p:nvSpPr>
        <p:spPr/>
        <p:txBody>
          <a:bodyPr/>
          <a:lstStyle/>
          <a:p>
            <a:r>
              <a:rPr lang="en-GB" dirty="0"/>
              <a:t>2. Feedback on the changes</a:t>
            </a:r>
          </a:p>
        </p:txBody>
      </p:sp>
      <p:sp>
        <p:nvSpPr>
          <p:cNvPr id="3" name="TextBox 2">
            <a:extLst>
              <a:ext uri="{FF2B5EF4-FFF2-40B4-BE49-F238E27FC236}">
                <a16:creationId xmlns:a16="http://schemas.microsoft.com/office/drawing/2014/main" id="{B54C7E77-23D0-B345-A2FE-8E2521768D6B}"/>
              </a:ext>
            </a:extLst>
          </p:cNvPr>
          <p:cNvSpPr txBox="1"/>
          <p:nvPr/>
        </p:nvSpPr>
        <p:spPr>
          <a:xfrm>
            <a:off x="838200" y="1690688"/>
            <a:ext cx="10515599" cy="3139321"/>
          </a:xfrm>
          <a:prstGeom prst="rect">
            <a:avLst/>
          </a:prstGeom>
          <a:noFill/>
        </p:spPr>
        <p:txBody>
          <a:bodyPr wrap="square" rtlCol="0">
            <a:spAutoFit/>
          </a:bodyPr>
          <a:lstStyle/>
          <a:p>
            <a:r>
              <a:rPr lang="en-GB" i="1" dirty="0"/>
              <a:t>“However, in addition to the two well publicised new LO areas, Security and Equality, Diversity and Inclusion (EDI), there are many small changes that actually extend the expected attributes of graduates. </a:t>
            </a:r>
            <a:r>
              <a:rPr lang="en-GB" i="1" dirty="0">
                <a:highlight>
                  <a:srgbClr val="FFFF00"/>
                </a:highlight>
              </a:rPr>
              <a:t>This makes AHEP4 a significantly more demanding standard than AHEP3!”</a:t>
            </a:r>
          </a:p>
          <a:p>
            <a:endParaRPr lang="en-GB" i="1" dirty="0"/>
          </a:p>
          <a:p>
            <a:r>
              <a:rPr lang="en-GB" i="1" dirty="0"/>
              <a:t>“Problem solving is an activity that runs through this standard.”</a:t>
            </a:r>
          </a:p>
          <a:p>
            <a:endParaRPr lang="en-GB" i="1" dirty="0"/>
          </a:p>
          <a:p>
            <a:r>
              <a:rPr lang="en-GB" i="1" dirty="0"/>
              <a:t>“Although not explicitly mentioned in AHEP4, the Revised Bloom’s Taxonomy underlies the themes in AHEP4.”</a:t>
            </a:r>
          </a:p>
          <a:p>
            <a:endParaRPr lang="en-GB" i="1" dirty="0"/>
          </a:p>
          <a:p>
            <a:r>
              <a:rPr lang="en-GB" i="1" dirty="0">
                <a:highlight>
                  <a:srgbClr val="FFFF00"/>
                </a:highlight>
              </a:rPr>
              <a:t>“The verbs used by the AHEP4 LOs are active and demonstrable (with the possible exception of ‘to recognise’).”</a:t>
            </a:r>
          </a:p>
          <a:p>
            <a:endParaRPr lang="en-GB" dirty="0"/>
          </a:p>
          <a:p>
            <a:endParaRPr lang="en-GB" dirty="0"/>
          </a:p>
        </p:txBody>
      </p:sp>
      <p:sp>
        <p:nvSpPr>
          <p:cNvPr id="4" name="TextBox 3">
            <a:extLst>
              <a:ext uri="{FF2B5EF4-FFF2-40B4-BE49-F238E27FC236}">
                <a16:creationId xmlns:a16="http://schemas.microsoft.com/office/drawing/2014/main" id="{7BC224DA-A5A4-FA43-BB19-1A96EA5F1B54}"/>
              </a:ext>
            </a:extLst>
          </p:cNvPr>
          <p:cNvSpPr txBox="1"/>
          <p:nvPr/>
        </p:nvSpPr>
        <p:spPr>
          <a:xfrm>
            <a:off x="5798061" y="5471665"/>
            <a:ext cx="5539409" cy="369332"/>
          </a:xfrm>
          <a:prstGeom prst="rect">
            <a:avLst/>
          </a:prstGeom>
          <a:noFill/>
        </p:spPr>
        <p:txBody>
          <a:bodyPr wrap="square" rtlCol="0">
            <a:spAutoFit/>
          </a:bodyPr>
          <a:lstStyle/>
          <a:p>
            <a:pPr algn="r"/>
            <a:r>
              <a:rPr lang="en-GB" dirty="0"/>
              <a:t>Professor </a:t>
            </a:r>
            <a:r>
              <a:rPr lang="en-GB" dirty="0" err="1"/>
              <a:t>Dik</a:t>
            </a:r>
            <a:r>
              <a:rPr lang="en-GB" dirty="0"/>
              <a:t> </a:t>
            </a:r>
            <a:r>
              <a:rPr lang="en-GB" dirty="0" err="1"/>
              <a:t>Morling</a:t>
            </a:r>
            <a:r>
              <a:rPr lang="en-GB" dirty="0"/>
              <a:t>, March 2021 [my highlighting]</a:t>
            </a:r>
          </a:p>
        </p:txBody>
      </p:sp>
    </p:spTree>
    <p:extLst>
      <p:ext uri="{BB962C8B-B14F-4D97-AF65-F5344CB8AC3E}">
        <p14:creationId xmlns:p14="http://schemas.microsoft.com/office/powerpoint/2010/main" val="4119129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6353-D137-D843-BAF6-0A0054A58AB5}"/>
              </a:ext>
            </a:extLst>
          </p:cNvPr>
          <p:cNvSpPr>
            <a:spLocks noGrp="1"/>
          </p:cNvSpPr>
          <p:nvPr>
            <p:ph type="title"/>
          </p:nvPr>
        </p:nvSpPr>
        <p:spPr/>
        <p:txBody>
          <a:bodyPr/>
          <a:lstStyle/>
          <a:p>
            <a:r>
              <a:rPr lang="en-GB" dirty="0"/>
              <a:t>Science and Mathematics</a:t>
            </a:r>
          </a:p>
        </p:txBody>
      </p:sp>
      <p:graphicFrame>
        <p:nvGraphicFramePr>
          <p:cNvPr id="3" name="Table 2">
            <a:extLst>
              <a:ext uri="{FF2B5EF4-FFF2-40B4-BE49-F238E27FC236}">
                <a16:creationId xmlns:a16="http://schemas.microsoft.com/office/drawing/2014/main" id="{BBA46916-4E8A-7D4F-B1BD-DBA0973E92DD}"/>
              </a:ext>
            </a:extLst>
          </p:cNvPr>
          <p:cNvGraphicFramePr>
            <a:graphicFrameLocks noGrp="1"/>
          </p:cNvGraphicFramePr>
          <p:nvPr>
            <p:extLst>
              <p:ext uri="{D42A27DB-BD31-4B8C-83A1-F6EECF244321}">
                <p14:modId xmlns:p14="http://schemas.microsoft.com/office/powerpoint/2010/main" val="784766494"/>
              </p:ext>
            </p:extLst>
          </p:nvPr>
        </p:nvGraphicFramePr>
        <p:xfrm>
          <a:off x="838199" y="1470094"/>
          <a:ext cx="10515601" cy="4283278"/>
        </p:xfrm>
        <a:graphic>
          <a:graphicData uri="http://schemas.openxmlformats.org/drawingml/2006/table">
            <a:tbl>
              <a:tblPr>
                <a:tableStyleId>{5C22544A-7EE6-4342-B048-85BDC9FD1C3A}</a:tableStyleId>
              </a:tblPr>
              <a:tblGrid>
                <a:gridCol w="506099">
                  <a:extLst>
                    <a:ext uri="{9D8B030D-6E8A-4147-A177-3AD203B41FA5}">
                      <a16:colId xmlns:a16="http://schemas.microsoft.com/office/drawing/2014/main" val="3051607391"/>
                    </a:ext>
                  </a:extLst>
                </a:gridCol>
                <a:gridCol w="5004751">
                  <a:extLst>
                    <a:ext uri="{9D8B030D-6E8A-4147-A177-3AD203B41FA5}">
                      <a16:colId xmlns:a16="http://schemas.microsoft.com/office/drawing/2014/main" val="629780129"/>
                    </a:ext>
                  </a:extLst>
                </a:gridCol>
                <a:gridCol w="5004751">
                  <a:extLst>
                    <a:ext uri="{9D8B030D-6E8A-4147-A177-3AD203B41FA5}">
                      <a16:colId xmlns:a16="http://schemas.microsoft.com/office/drawing/2014/main" val="151562922"/>
                    </a:ext>
                  </a:extLst>
                </a:gridCol>
              </a:tblGrid>
              <a:tr h="166269">
                <a:tc gridSpan="2">
                  <a:txBody>
                    <a:bodyPr/>
                    <a:lstStyle/>
                    <a:p>
                      <a:pPr algn="ctr" fontAlgn="t"/>
                      <a:r>
                        <a:rPr lang="en-GB" sz="1400" u="none" strike="noStrike" dirty="0">
                          <a:effectLst/>
                        </a:rPr>
                        <a:t>AHEP4</a:t>
                      </a:r>
                      <a:endParaRPr lang="en-GB" sz="1400" b="0" i="0" u="none" strike="noStrike" dirty="0">
                        <a:solidFill>
                          <a:srgbClr val="000000"/>
                        </a:solidFill>
                        <a:effectLst/>
                        <a:latin typeface="Calibri" panose="020F0502020204030204" pitchFamily="34" charset="0"/>
                      </a:endParaRPr>
                    </a:p>
                  </a:txBody>
                  <a:tcPr marL="8039" marR="8039" marT="8039" marB="0"/>
                </a:tc>
                <a:tc hMerge="1">
                  <a:txBody>
                    <a:bodyPr/>
                    <a:lstStyle/>
                    <a:p>
                      <a:endParaRPr lang="en-GB"/>
                    </a:p>
                  </a:txBody>
                  <a:tcPr/>
                </a:tc>
                <a:tc>
                  <a:txBody>
                    <a:bodyPr/>
                    <a:lstStyle/>
                    <a:p>
                      <a:pPr algn="ctr" fontAlgn="t"/>
                      <a:r>
                        <a:rPr lang="en-GB" sz="1400" u="none" strike="noStrike">
                          <a:effectLst/>
                        </a:rPr>
                        <a:t>AHEP3</a:t>
                      </a:r>
                      <a:endParaRPr lang="en-GB" sz="1400" b="0" i="0" u="none" strike="noStrike">
                        <a:solidFill>
                          <a:srgbClr val="000000"/>
                        </a:solidFill>
                        <a:effectLst/>
                        <a:latin typeface="Calibri" panose="020F0502020204030204" pitchFamily="34" charset="0"/>
                      </a:endParaRPr>
                    </a:p>
                  </a:txBody>
                  <a:tcPr marL="8039" marR="8039" marT="8039" marB="0"/>
                </a:tc>
                <a:extLst>
                  <a:ext uri="{0D108BD9-81ED-4DB2-BD59-A6C34878D82A}">
                    <a16:rowId xmlns:a16="http://schemas.microsoft.com/office/drawing/2014/main" val="2957291891"/>
                  </a:ext>
                </a:extLst>
              </a:tr>
              <a:tr h="2229958">
                <a:tc>
                  <a:txBody>
                    <a:bodyPr/>
                    <a:lstStyle/>
                    <a:p>
                      <a:pPr algn="l" fontAlgn="t"/>
                      <a:r>
                        <a:rPr lang="en-GB" sz="1400" u="none" strike="noStrike">
                          <a:effectLst/>
                        </a:rPr>
                        <a:t>C1.</a:t>
                      </a:r>
                      <a:endParaRPr lang="en-GB" sz="1400" b="0" i="0" u="none" strike="noStrike">
                        <a:solidFill>
                          <a:srgbClr val="000000"/>
                        </a:solidFill>
                        <a:effectLst/>
                        <a:latin typeface="Calibri" panose="020F0502020204030204" pitchFamily="34" charset="0"/>
                      </a:endParaRPr>
                    </a:p>
                  </a:txBody>
                  <a:tcPr marL="8039" marR="8039" marT="8039" marB="0"/>
                </a:tc>
                <a:tc>
                  <a:txBody>
                    <a:bodyPr/>
                    <a:lstStyle/>
                    <a:p>
                      <a:pPr algn="l" fontAlgn="t"/>
                      <a:r>
                        <a:rPr lang="en-GB" sz="1400" u="none" strike="noStrike" dirty="0">
                          <a:effectLst/>
                        </a:rPr>
                        <a:t>Apply knowledge of mathematics, statistics, natural science and engineering principles to the solution of complex problems. Some of the knowledge will be at the forefront of the particular subject of study</a:t>
                      </a:r>
                      <a:endParaRPr lang="en-GB" sz="1400" b="0" i="0" u="none" strike="noStrike" dirty="0">
                        <a:solidFill>
                          <a:srgbClr val="000000"/>
                        </a:solidFill>
                        <a:effectLst/>
                        <a:latin typeface="Calibri" panose="020F0502020204030204" pitchFamily="34" charset="0"/>
                      </a:endParaRPr>
                    </a:p>
                  </a:txBody>
                  <a:tcPr marL="8039" marR="8039" marT="8039" marB="0"/>
                </a:tc>
                <a:tc>
                  <a:txBody>
                    <a:bodyPr/>
                    <a:lstStyle/>
                    <a:p>
                      <a:pPr algn="l" fontAlgn="t"/>
                      <a:r>
                        <a:rPr lang="en-GB" sz="1400" u="none" strike="noStrike" dirty="0">
                          <a:effectLst/>
                        </a:rPr>
                        <a:t>• Knowledge and understanding of scientific principles and methodology necessary to underpin their education in their engineering discipline, to enable appreciation of its scientific and engineering context, and to support their understanding of relevant historical, current and future developments and technologies</a:t>
                      </a:r>
                      <a:br>
                        <a:rPr lang="en-GB" sz="1400" u="none" strike="noStrike" dirty="0">
                          <a:effectLst/>
                        </a:rPr>
                      </a:br>
                      <a:r>
                        <a:rPr lang="en-GB" sz="1400" u="none" strike="noStrike" dirty="0">
                          <a:effectLst/>
                        </a:rPr>
                        <a:t>• Knowledge and understanding of mathematical and statistical methods necessary to underpin their education in their engineering discipline </a:t>
                      </a:r>
                      <a:r>
                        <a:rPr lang="en-GB" sz="1400" u="none" strike="noStrike" dirty="0">
                          <a:effectLst/>
                          <a:highlight>
                            <a:srgbClr val="FFFF00"/>
                          </a:highlight>
                        </a:rPr>
                        <a:t>and to enable them to apply mathematical and statistical methods, tools and notations proficiently in the analysis and solution of engineering problems</a:t>
                      </a:r>
                      <a:br>
                        <a:rPr lang="en-GB" sz="1400" u="none" strike="noStrike" dirty="0">
                          <a:effectLst/>
                          <a:highlight>
                            <a:srgbClr val="FFFF00"/>
                          </a:highlight>
                        </a:rPr>
                      </a:br>
                      <a:r>
                        <a:rPr lang="en-GB" sz="1400" u="none" strike="noStrike" dirty="0">
                          <a:effectLst/>
                        </a:rPr>
                        <a:t>• Ability to apply and integrate knowledge and understanding of other engineering disciplines to support study of their own engineering discipline</a:t>
                      </a:r>
                      <a:br>
                        <a:rPr lang="en-GB" sz="1400" u="none" strike="noStrike" dirty="0">
                          <a:effectLst/>
                        </a:rPr>
                      </a:br>
                      <a:r>
                        <a:rPr lang="en-GB" sz="1400" u="none" strike="noStrike" dirty="0">
                          <a:effectLst/>
                        </a:rPr>
                        <a:t>• </a:t>
                      </a:r>
                      <a:r>
                        <a:rPr lang="en-GB" sz="1400" u="none" strike="noStrike" dirty="0">
                          <a:effectLst/>
                          <a:highlight>
                            <a:srgbClr val="FFFF00"/>
                          </a:highlight>
                        </a:rPr>
                        <a:t>Ability to apply quantitative and computational methods in order to solve engineering problems and to implement appropriate action</a:t>
                      </a:r>
                      <a:br>
                        <a:rPr lang="en-GB" sz="1400" u="none" strike="noStrike" dirty="0">
                          <a:effectLst/>
                        </a:rPr>
                      </a:br>
                      <a:r>
                        <a:rPr lang="en-GB" sz="1400" u="none" strike="noStrike" dirty="0">
                          <a:effectLst/>
                        </a:rPr>
                        <a:t>• Apply their skills in problem solving, communication, information retrieval, working with others and the effective use of general IT facilities (Additional general skills)</a:t>
                      </a:r>
                    </a:p>
                    <a:p>
                      <a:pPr algn="l" fontAlgn="t"/>
                      <a:endParaRPr lang="en-GB" sz="1400" b="0" i="0" u="none" strike="noStrike" dirty="0">
                        <a:solidFill>
                          <a:srgbClr val="000000"/>
                        </a:solidFill>
                        <a:effectLst/>
                        <a:latin typeface="Calibri" panose="020F0502020204030204" pitchFamily="34" charset="0"/>
                      </a:endParaRPr>
                    </a:p>
                  </a:txBody>
                  <a:tcPr marL="8039" marR="8039" marT="8039" marB="0"/>
                </a:tc>
                <a:extLst>
                  <a:ext uri="{0D108BD9-81ED-4DB2-BD59-A6C34878D82A}">
                    <a16:rowId xmlns:a16="http://schemas.microsoft.com/office/drawing/2014/main" val="109929996"/>
                  </a:ext>
                </a:extLst>
              </a:tr>
            </a:tbl>
          </a:graphicData>
        </a:graphic>
      </p:graphicFrame>
      <p:sp>
        <p:nvSpPr>
          <p:cNvPr id="7" name="TextBox 6">
            <a:extLst>
              <a:ext uri="{FF2B5EF4-FFF2-40B4-BE49-F238E27FC236}">
                <a16:creationId xmlns:a16="http://schemas.microsoft.com/office/drawing/2014/main" id="{D51F31E4-39F0-B240-99F6-EB2BD47F8A40}"/>
              </a:ext>
            </a:extLst>
          </p:cNvPr>
          <p:cNvSpPr txBox="1"/>
          <p:nvPr/>
        </p:nvSpPr>
        <p:spPr>
          <a:xfrm>
            <a:off x="9163878" y="311548"/>
            <a:ext cx="2842591" cy="369332"/>
          </a:xfrm>
          <a:prstGeom prst="rect">
            <a:avLst/>
          </a:prstGeom>
          <a:noFill/>
        </p:spPr>
        <p:txBody>
          <a:bodyPr wrap="square" rtlCol="0">
            <a:spAutoFit/>
          </a:bodyPr>
          <a:lstStyle/>
          <a:p>
            <a:r>
              <a:rPr lang="en-GB" dirty="0"/>
              <a:t>Partial CEng Accreditation</a:t>
            </a:r>
          </a:p>
        </p:txBody>
      </p:sp>
    </p:spTree>
    <p:extLst>
      <p:ext uri="{BB962C8B-B14F-4D97-AF65-F5344CB8AC3E}">
        <p14:creationId xmlns:p14="http://schemas.microsoft.com/office/powerpoint/2010/main" val="12406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6353-D137-D843-BAF6-0A0054A58AB5}"/>
              </a:ext>
            </a:extLst>
          </p:cNvPr>
          <p:cNvSpPr>
            <a:spLocks noGrp="1"/>
          </p:cNvSpPr>
          <p:nvPr>
            <p:ph type="title"/>
          </p:nvPr>
        </p:nvSpPr>
        <p:spPr/>
        <p:txBody>
          <a:bodyPr/>
          <a:lstStyle/>
          <a:p>
            <a:r>
              <a:rPr lang="en-GB" dirty="0"/>
              <a:t>Engineering Analysis</a:t>
            </a:r>
          </a:p>
        </p:txBody>
      </p:sp>
      <p:graphicFrame>
        <p:nvGraphicFramePr>
          <p:cNvPr id="3" name="Table 2">
            <a:extLst>
              <a:ext uri="{FF2B5EF4-FFF2-40B4-BE49-F238E27FC236}">
                <a16:creationId xmlns:a16="http://schemas.microsoft.com/office/drawing/2014/main" id="{BBA46916-4E8A-7D4F-B1BD-DBA0973E92DD}"/>
              </a:ext>
            </a:extLst>
          </p:cNvPr>
          <p:cNvGraphicFramePr>
            <a:graphicFrameLocks noGrp="1"/>
          </p:cNvGraphicFramePr>
          <p:nvPr>
            <p:extLst>
              <p:ext uri="{D42A27DB-BD31-4B8C-83A1-F6EECF244321}">
                <p14:modId xmlns:p14="http://schemas.microsoft.com/office/powerpoint/2010/main" val="190875387"/>
              </p:ext>
            </p:extLst>
          </p:nvPr>
        </p:nvGraphicFramePr>
        <p:xfrm>
          <a:off x="838199" y="1440278"/>
          <a:ext cx="10515601" cy="1947329"/>
        </p:xfrm>
        <a:graphic>
          <a:graphicData uri="http://schemas.openxmlformats.org/drawingml/2006/table">
            <a:tbl>
              <a:tblPr>
                <a:tableStyleId>{5C22544A-7EE6-4342-B048-85BDC9FD1C3A}</a:tableStyleId>
              </a:tblPr>
              <a:tblGrid>
                <a:gridCol w="506099">
                  <a:extLst>
                    <a:ext uri="{9D8B030D-6E8A-4147-A177-3AD203B41FA5}">
                      <a16:colId xmlns:a16="http://schemas.microsoft.com/office/drawing/2014/main" val="3051607391"/>
                    </a:ext>
                  </a:extLst>
                </a:gridCol>
                <a:gridCol w="5004751">
                  <a:extLst>
                    <a:ext uri="{9D8B030D-6E8A-4147-A177-3AD203B41FA5}">
                      <a16:colId xmlns:a16="http://schemas.microsoft.com/office/drawing/2014/main" val="629780129"/>
                    </a:ext>
                  </a:extLst>
                </a:gridCol>
                <a:gridCol w="5004751">
                  <a:extLst>
                    <a:ext uri="{9D8B030D-6E8A-4147-A177-3AD203B41FA5}">
                      <a16:colId xmlns:a16="http://schemas.microsoft.com/office/drawing/2014/main" val="151562922"/>
                    </a:ext>
                  </a:extLst>
                </a:gridCol>
              </a:tblGrid>
              <a:tr h="137691">
                <a:tc gridSpan="2">
                  <a:txBody>
                    <a:bodyPr/>
                    <a:lstStyle/>
                    <a:p>
                      <a:pPr algn="ctr" fontAlgn="t"/>
                      <a:r>
                        <a:rPr lang="en-GB" sz="1400" u="none" strike="noStrike">
                          <a:effectLst/>
                          <a:latin typeface="+mn-lt"/>
                        </a:rPr>
                        <a:t>AHEP4</a:t>
                      </a:r>
                      <a:endParaRPr lang="en-GB" sz="1400" b="0" i="0" u="none" strike="noStrike">
                        <a:solidFill>
                          <a:srgbClr val="000000"/>
                        </a:solidFill>
                        <a:effectLst/>
                        <a:latin typeface="+mn-lt"/>
                      </a:endParaRPr>
                    </a:p>
                  </a:txBody>
                  <a:tcPr marL="8039" marR="8039" marT="8039" marB="0"/>
                </a:tc>
                <a:tc hMerge="1">
                  <a:txBody>
                    <a:bodyPr/>
                    <a:lstStyle/>
                    <a:p>
                      <a:endParaRPr lang="en-GB"/>
                    </a:p>
                  </a:txBody>
                  <a:tcPr/>
                </a:tc>
                <a:tc>
                  <a:txBody>
                    <a:bodyPr/>
                    <a:lstStyle/>
                    <a:p>
                      <a:pPr algn="ctr" fontAlgn="t"/>
                      <a:r>
                        <a:rPr lang="en-GB" sz="1400" u="none" strike="noStrike">
                          <a:effectLst/>
                          <a:latin typeface="+mn-lt"/>
                        </a:rPr>
                        <a:t>AHEP3</a:t>
                      </a:r>
                      <a:endParaRPr lang="en-GB" sz="1400" b="0" i="0" u="none" strike="noStrike">
                        <a:solidFill>
                          <a:srgbClr val="000000"/>
                        </a:solidFill>
                        <a:effectLst/>
                        <a:latin typeface="+mn-lt"/>
                      </a:endParaRPr>
                    </a:p>
                  </a:txBody>
                  <a:tcPr marL="8039" marR="8039" marT="8039" marB="0"/>
                </a:tc>
                <a:extLst>
                  <a:ext uri="{0D108BD9-81ED-4DB2-BD59-A6C34878D82A}">
                    <a16:rowId xmlns:a16="http://schemas.microsoft.com/office/drawing/2014/main" val="2957291891"/>
                  </a:ext>
                </a:extLst>
              </a:tr>
              <a:tr h="556074">
                <a:tc>
                  <a:txBody>
                    <a:bodyPr/>
                    <a:lstStyle/>
                    <a:p>
                      <a:pPr algn="l" fontAlgn="t"/>
                      <a:r>
                        <a:rPr lang="en-GB" sz="1400" b="0" i="0" u="none" strike="noStrike">
                          <a:solidFill>
                            <a:srgbClr val="000000"/>
                          </a:solidFill>
                          <a:effectLst/>
                          <a:latin typeface="+mn-lt"/>
                        </a:rPr>
                        <a:t>C2.</a:t>
                      </a:r>
                    </a:p>
                  </a:txBody>
                  <a:tcPr marL="9525" marR="9525" marT="9525" marB="0"/>
                </a:tc>
                <a:tc>
                  <a:txBody>
                    <a:bodyPr/>
                    <a:lstStyle/>
                    <a:p>
                      <a:pPr algn="l" fontAlgn="t"/>
                      <a:r>
                        <a:rPr lang="en-GB" sz="1400" b="0" i="0" u="none" strike="noStrike" dirty="0">
                          <a:solidFill>
                            <a:srgbClr val="000000"/>
                          </a:solidFill>
                          <a:effectLst/>
                          <a:latin typeface="+mn-lt"/>
                        </a:rPr>
                        <a:t>Analyse complex problems to reach substantiated conclusions using first principles of mathematics, statistics, natural science and engineering principles</a:t>
                      </a:r>
                    </a:p>
                    <a:p>
                      <a:pPr algn="l" fontAlgn="t"/>
                      <a:endParaRPr lang="en-GB" sz="1400" b="0" i="0" u="none" strike="noStrike" dirty="0">
                        <a:solidFill>
                          <a:srgbClr val="000000"/>
                        </a:solidFill>
                        <a:effectLst/>
                        <a:latin typeface="+mn-lt"/>
                      </a:endParaRPr>
                    </a:p>
                  </a:txBody>
                  <a:tcPr marL="9525" marR="9525" marT="9525" marB="0"/>
                </a:tc>
                <a:tc>
                  <a:txBody>
                    <a:bodyPr/>
                    <a:lstStyle/>
                    <a:p>
                      <a:pPr algn="l" fontAlgn="t"/>
                      <a:r>
                        <a:rPr lang="en-GB" sz="1400" b="0" i="0" u="none" strike="noStrike" dirty="0">
                          <a:solidFill>
                            <a:srgbClr val="000000"/>
                          </a:solidFill>
                          <a:effectLst/>
                          <a:latin typeface="+mn-lt"/>
                        </a:rPr>
                        <a:t>• Understanding of engineering principles and the ability to apply them to analyse key engineering processes</a:t>
                      </a:r>
                    </a:p>
                  </a:txBody>
                  <a:tcPr marL="9525" marR="9525" marT="9525" marB="0"/>
                </a:tc>
                <a:extLst>
                  <a:ext uri="{0D108BD9-81ED-4DB2-BD59-A6C34878D82A}">
                    <a16:rowId xmlns:a16="http://schemas.microsoft.com/office/drawing/2014/main" val="109929996"/>
                  </a:ext>
                </a:extLst>
              </a:tr>
              <a:tr h="539194">
                <a:tc>
                  <a:txBody>
                    <a:bodyPr/>
                    <a:lstStyle/>
                    <a:p>
                      <a:pPr algn="l" fontAlgn="t"/>
                      <a:r>
                        <a:rPr lang="en-GB" sz="1400" b="0" i="0" u="none" strike="noStrike">
                          <a:solidFill>
                            <a:srgbClr val="000000"/>
                          </a:solidFill>
                          <a:effectLst/>
                          <a:latin typeface="+mn-lt"/>
                        </a:rPr>
                        <a:t>C3.</a:t>
                      </a:r>
                    </a:p>
                  </a:txBody>
                  <a:tcPr marL="9525" marR="9525" marT="9525" marB="0"/>
                </a:tc>
                <a:tc>
                  <a:txBody>
                    <a:bodyPr/>
                    <a:lstStyle/>
                    <a:p>
                      <a:pPr algn="l" fontAlgn="t"/>
                      <a:r>
                        <a:rPr lang="en-GB" sz="1400" b="0" i="0" u="none" strike="noStrike" dirty="0">
                          <a:solidFill>
                            <a:srgbClr val="000000"/>
                          </a:solidFill>
                          <a:effectLst/>
                          <a:latin typeface="+mn-lt"/>
                        </a:rPr>
                        <a:t>Select and apply appropriate computational and analytical techniques to model complex problems, recognising the limitations of the techniques employed</a:t>
                      </a:r>
                    </a:p>
                  </a:txBody>
                  <a:tcPr marL="9525" marR="9525" marT="9525" marB="0"/>
                </a:tc>
                <a:tc>
                  <a:txBody>
                    <a:bodyPr/>
                    <a:lstStyle/>
                    <a:p>
                      <a:pPr algn="l" fontAlgn="t"/>
                      <a:r>
                        <a:rPr lang="en-GB" sz="1400" b="0" i="0" u="none" strike="noStrike" dirty="0">
                          <a:solidFill>
                            <a:srgbClr val="000000"/>
                          </a:solidFill>
                          <a:effectLst/>
                          <a:latin typeface="+mn-lt"/>
                        </a:rPr>
                        <a:t>• Ability to identify, classify and describe the performance of systems and components through the use of analytical methods and modelling techniques</a:t>
                      </a:r>
                    </a:p>
                    <a:p>
                      <a:pPr algn="l" fontAlgn="t"/>
                      <a:endParaRPr lang="en-GB" sz="1400" b="0" i="0" u="none" strike="noStrike" dirty="0">
                        <a:solidFill>
                          <a:srgbClr val="000000"/>
                        </a:solidFill>
                        <a:effectLst/>
                        <a:latin typeface="+mn-lt"/>
                      </a:endParaRPr>
                    </a:p>
                  </a:txBody>
                  <a:tcPr marL="9525" marR="9525" marT="9525" marB="0"/>
                </a:tc>
                <a:extLst>
                  <a:ext uri="{0D108BD9-81ED-4DB2-BD59-A6C34878D82A}">
                    <a16:rowId xmlns:a16="http://schemas.microsoft.com/office/drawing/2014/main" val="4194486762"/>
                  </a:ext>
                </a:extLst>
              </a:tr>
            </a:tbl>
          </a:graphicData>
        </a:graphic>
      </p:graphicFrame>
      <p:sp>
        <p:nvSpPr>
          <p:cNvPr id="5" name="TextBox 4">
            <a:extLst>
              <a:ext uri="{FF2B5EF4-FFF2-40B4-BE49-F238E27FC236}">
                <a16:creationId xmlns:a16="http://schemas.microsoft.com/office/drawing/2014/main" id="{CF846E65-B520-1E44-88F2-6F716EEFD75F}"/>
              </a:ext>
            </a:extLst>
          </p:cNvPr>
          <p:cNvSpPr txBox="1"/>
          <p:nvPr/>
        </p:nvSpPr>
        <p:spPr>
          <a:xfrm>
            <a:off x="9163878" y="311548"/>
            <a:ext cx="2842591" cy="369332"/>
          </a:xfrm>
          <a:prstGeom prst="rect">
            <a:avLst/>
          </a:prstGeom>
          <a:noFill/>
        </p:spPr>
        <p:txBody>
          <a:bodyPr wrap="square" rtlCol="0">
            <a:spAutoFit/>
          </a:bodyPr>
          <a:lstStyle/>
          <a:p>
            <a:r>
              <a:rPr lang="en-GB" dirty="0"/>
              <a:t>Partial CEng Accreditation</a:t>
            </a:r>
          </a:p>
        </p:txBody>
      </p:sp>
    </p:spTree>
    <p:extLst>
      <p:ext uri="{BB962C8B-B14F-4D97-AF65-F5344CB8AC3E}">
        <p14:creationId xmlns:p14="http://schemas.microsoft.com/office/powerpoint/2010/main" val="2098965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EngCouncil Standards Document" ma:contentTypeID="0x0101003C8C4C19E051A5428899CD04930A6FBD0400D80F13BC01209740856D057B070BF12F" ma:contentTypeVersion="26" ma:contentTypeDescription="" ma:contentTypeScope="" ma:versionID="4e7d4c4921def94ae8c63c250f6a1ea3">
  <xsd:schema xmlns:xsd="http://www.w3.org/2001/XMLSchema" xmlns:xs="http://www.w3.org/2001/XMLSchema" xmlns:p="http://schemas.microsoft.com/office/2006/metadata/properties" xmlns:ns1="http://schemas.microsoft.com/sharepoint/v3" xmlns:ns2="5c14b5e6-d47b-4e94-88f2-37465e17a641" xmlns:ns3="b3af856b-41dc-46a0-b0e3-8930eea1a687" xmlns:ns4="http://schemas.microsoft.com/sharepoint/v4" xmlns:ns5="40e343b3-9e75-41fc-a02f-4bdb2696ff6d" targetNamespace="http://schemas.microsoft.com/office/2006/metadata/properties" ma:root="true" ma:fieldsID="bb97991af918aa20ff18c44417ab944a" ns1:_="" ns2:_="" ns3:_="" ns4:_="" ns5:_="">
    <xsd:import namespace="http://schemas.microsoft.com/sharepoint/v3"/>
    <xsd:import namespace="5c14b5e6-d47b-4e94-88f2-37465e17a641"/>
    <xsd:import namespace="b3af856b-41dc-46a0-b0e3-8930eea1a687"/>
    <xsd:import namespace="http://schemas.microsoft.com/sharepoint/v4"/>
    <xsd:import namespace="40e343b3-9e75-41fc-a02f-4bdb2696ff6d"/>
    <xsd:element name="properties">
      <xsd:complexType>
        <xsd:sequence>
          <xsd:element name="documentManagement">
            <xsd:complexType>
              <xsd:all>
                <xsd:element ref="ns2:TaxCatchAll" minOccurs="0"/>
                <xsd:element ref="ns2:TaxCatchAllLabel" minOccurs="0"/>
                <xsd:element ref="ns2:Document_x0020_TypeTaxHTField0" minOccurs="0"/>
                <xsd:element ref="ns2:PATaxHTField0" minOccurs="0"/>
                <xsd:element ref="ns2:PEITaxHTField0" minOccurs="0"/>
                <xsd:element ref="ns2:Professional_x0020_TitleTaxHTField0" minOccurs="0"/>
                <xsd:element ref="ns2:External_x0020_Committees_x0020__x0028_Standards_x0029_TaxHTField0" minOccurs="0"/>
                <xsd:element ref="ns2:External_x0020_Organisations_x0020__x0028_Standards_x0029_TaxHTField0" minOccurs="0"/>
                <xsd:element ref="ns2:Meeting_x002F_Working_x0020_Group_x0020__x0028_Standards_x0029_TaxHTField0" minOccurs="0"/>
                <xsd:element ref="ns2:Topic_x0020__x0028_Standards_x0029_TaxHTField0" minOccurs="0"/>
                <xsd:element ref="ns2:Year" minOccurs="0"/>
                <xsd:element ref="ns3:_dlc_DocId" minOccurs="0"/>
                <xsd:element ref="ns3:_dlc_DocIdUrl" minOccurs="0"/>
                <xsd:element ref="ns3:_dlc_DocIdPersistId" minOccurs="0"/>
                <xsd:element ref="ns1:URL" minOccurs="0"/>
                <xsd:element ref="ns4:IconOverlay" minOccurs="0"/>
                <xsd:element ref="ns5:Meeting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RL" ma:index="30" nillable="true" ma:displayName="URL" ma:internalName="URL">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c14b5e6-d47b-4e94-88f2-37465e17a641" elementFormDefault="qualified">
    <xsd:import namespace="http://schemas.microsoft.com/office/2006/documentManagement/types"/>
    <xsd:import namespace="http://schemas.microsoft.com/office/infopath/2007/PartnerControls"/>
    <xsd:element name="TaxCatchAll" ma:index="7" nillable="true" ma:displayName="Taxonomy Catch All Column" ma:hidden="true" ma:list="{e7f082c9-16ed-4cf7-be80-432807a186e4}" ma:internalName="TaxCatchAll" ma:showField="CatchAllData" ma:web="f55d804d-7289-4bb1-94a1-f5de6adec34b">
      <xsd:complexType>
        <xsd:complexContent>
          <xsd:extension base="dms:MultiChoiceLookup">
            <xsd:sequence>
              <xsd:element name="Value" type="dms:Lookup" maxOccurs="unbounded" minOccurs="0" nillable="true"/>
            </xsd:sequence>
          </xsd:extension>
        </xsd:complexContent>
      </xsd:complexType>
    </xsd:element>
    <xsd:element name="TaxCatchAllLabel" ma:index="8" nillable="true" ma:displayName="Taxonomy Catch All Column1" ma:hidden="true" ma:list="{e7f082c9-16ed-4cf7-be80-432807a186e4}" ma:internalName="TaxCatchAllLabel" ma:readOnly="true" ma:showField="CatchAllDataLabel" ma:web="f55d804d-7289-4bb1-94a1-f5de6adec34b">
      <xsd:complexType>
        <xsd:complexContent>
          <xsd:extension base="dms:MultiChoiceLookup">
            <xsd:sequence>
              <xsd:element name="Value" type="dms:Lookup" maxOccurs="unbounded" minOccurs="0" nillable="true"/>
            </xsd:sequence>
          </xsd:extension>
        </xsd:complexContent>
      </xsd:complexType>
    </xsd:element>
    <xsd:element name="Document_x0020_TypeTaxHTField0" ma:index="10" nillable="true" ma:taxonomy="true" ma:internalName="Document_x0020_TypeTaxHTField0" ma:taxonomyFieldName="Document_x0020_Type" ma:displayName="Document Type" ma:default="" ma:fieldId="{269a0fdf-4304-4528-979e-d49df25481aa}" ma:sspId="d8babf21-7b9f-4df9-a21b-726cf852182b" ma:termSetId="bed73d16-3240-4d1b-8547-90741dc53693" ma:anchorId="00000000-0000-0000-0000-000000000000" ma:open="false" ma:isKeyword="false">
      <xsd:complexType>
        <xsd:sequence>
          <xsd:element ref="pc:Terms" minOccurs="0" maxOccurs="1"/>
        </xsd:sequence>
      </xsd:complexType>
    </xsd:element>
    <xsd:element name="PATaxHTField0" ma:index="12" nillable="true" ma:taxonomy="true" ma:internalName="PATaxHTField0" ma:taxonomyFieldName="PA" ma:displayName="PA" ma:fieldId="{9ed95cbf-d9a8-48fd-8d28-ccad932618b8}" ma:sspId="d8babf21-7b9f-4df9-a21b-726cf852182b" ma:termSetId="bf5985ca-fd75-4d72-8fc5-b16df214f57f" ma:anchorId="00000000-0000-0000-0000-000000000000" ma:open="false" ma:isKeyword="false">
      <xsd:complexType>
        <xsd:sequence>
          <xsd:element ref="pc:Terms" minOccurs="0" maxOccurs="1"/>
        </xsd:sequence>
      </xsd:complexType>
    </xsd:element>
    <xsd:element name="PEITaxHTField0" ma:index="14" nillable="true" ma:taxonomy="true" ma:internalName="PEITaxHTField0" ma:taxonomyFieldName="PEI" ma:displayName="PEI" ma:fieldId="{9d37fe09-3f89-45e2-ba68-2c6f4d29289a}" ma:sspId="d8babf21-7b9f-4df9-a21b-726cf852182b" ma:termSetId="002b148a-9c3b-4a1f-8e52-bb3e7876e080" ma:anchorId="00000000-0000-0000-0000-000000000000" ma:open="false" ma:isKeyword="false">
      <xsd:complexType>
        <xsd:sequence>
          <xsd:element ref="pc:Terms" minOccurs="0" maxOccurs="1"/>
        </xsd:sequence>
      </xsd:complexType>
    </xsd:element>
    <xsd:element name="Professional_x0020_TitleTaxHTField0" ma:index="16" nillable="true" ma:taxonomy="true" ma:internalName="Professional_x0020_TitleTaxHTField0" ma:taxonomyFieldName="Professional_x0020_Title" ma:displayName="Professional Title" ma:default="" ma:fieldId="{51ed15f6-ade9-43a9-9154-9856adc298e6}" ma:sspId="d8babf21-7b9f-4df9-a21b-726cf852182b" ma:termSetId="72749ebe-afec-4e7a-94d6-002fef838f2e" ma:anchorId="00000000-0000-0000-0000-000000000000" ma:open="false" ma:isKeyword="false">
      <xsd:complexType>
        <xsd:sequence>
          <xsd:element ref="pc:Terms" minOccurs="0" maxOccurs="1"/>
        </xsd:sequence>
      </xsd:complexType>
    </xsd:element>
    <xsd:element name="External_x0020_Committees_x0020__x0028_Standards_x0029_TaxHTField0" ma:index="18" nillable="true" ma:taxonomy="true" ma:internalName="External_x0020_Committees_x0020__x0028_Standards_x0029_TaxHTField0" ma:taxonomyFieldName="External_x0020_Committees_x0020__x0028_Standards_x0029_" ma:displayName="External Committees (Standards)" ma:default="" ma:fieldId="{59881a6e-be6a-4b5c-b31c-9a48f9ed461d}" ma:sspId="d8babf21-7b9f-4df9-a21b-726cf852182b" ma:termSetId="930890b0-519d-4f36-bd38-1773f976f117" ma:anchorId="00000000-0000-0000-0000-000000000000" ma:open="false" ma:isKeyword="false">
      <xsd:complexType>
        <xsd:sequence>
          <xsd:element ref="pc:Terms" minOccurs="0" maxOccurs="1"/>
        </xsd:sequence>
      </xsd:complexType>
    </xsd:element>
    <xsd:element name="External_x0020_Organisations_x0020__x0028_Standards_x0029_TaxHTField0" ma:index="20" nillable="true" ma:taxonomy="true" ma:internalName="External_x0020_Organisations_x0020__x0028_Standards_x0029_TaxHTField0" ma:taxonomyFieldName="External_x0020_Organisations_x0020__x0028_Standards_x0029_" ma:displayName="External Organisations (Standards)" ma:default="" ma:fieldId="{90d2a205-c5e4-46a4-9f28-3033b91ace3d}" ma:taxonomyMulti="true" ma:sspId="d8babf21-7b9f-4df9-a21b-726cf852182b" ma:termSetId="2af1eb5a-9fc3-43cd-b615-23d1c72e1a36" ma:anchorId="00000000-0000-0000-0000-000000000000" ma:open="false" ma:isKeyword="false">
      <xsd:complexType>
        <xsd:sequence>
          <xsd:element ref="pc:Terms" minOccurs="0" maxOccurs="1"/>
        </xsd:sequence>
      </xsd:complexType>
    </xsd:element>
    <xsd:element name="Meeting_x002F_Working_x0020_Group_x0020__x0028_Standards_x0029_TaxHTField0" ma:index="22" nillable="true" ma:taxonomy="true" ma:internalName="Meeting_x002F_Working_x0020_Group_x0020__x0028_Standards_x0029_TaxHTField0" ma:taxonomyFieldName="Meeting_x002F_Working_x0020_Group_x0020__x0028_Standards_x0029_" ma:displayName="Meeting/Working Group (Standards)" ma:default="" ma:fieldId="{d4bde247-89e0-4ab7-99ce-ab37811ad7ec}" ma:sspId="d8babf21-7b9f-4df9-a21b-726cf852182b" ma:termSetId="450db4b7-8e1a-4ce8-adc5-4ea9c0a1e3cc" ma:anchorId="00000000-0000-0000-0000-000000000000" ma:open="true" ma:isKeyword="false">
      <xsd:complexType>
        <xsd:sequence>
          <xsd:element ref="pc:Terms" minOccurs="0" maxOccurs="1"/>
        </xsd:sequence>
      </xsd:complexType>
    </xsd:element>
    <xsd:element name="Topic_x0020__x0028_Standards_x0029_TaxHTField0" ma:index="24" nillable="true" ma:taxonomy="true" ma:internalName="Topic_x0020__x0028_Standards_x0029_TaxHTField0" ma:taxonomyFieldName="Topic_x0020__x0028_Standards_x0029_" ma:displayName="Topic (Standards)" ma:default="" ma:fieldId="{4a04201d-5bcd-437b-b067-63093b6b4c72}" ma:sspId="d8babf21-7b9f-4df9-a21b-726cf852182b" ma:termSetId="096934a3-1c02-4d6f-bf67-ef5f4fa85bdd" ma:anchorId="00000000-0000-0000-0000-000000000000" ma:open="false" ma:isKeyword="false">
      <xsd:complexType>
        <xsd:sequence>
          <xsd:element ref="pc:Terms" minOccurs="0" maxOccurs="1"/>
        </xsd:sequence>
      </xsd:complexType>
    </xsd:element>
    <xsd:element name="Year" ma:index="26" nillable="true" ma:displayName="Year" ma:format="DateOnly" ma:internalName="Year">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3af856b-41dc-46a0-b0e3-8930eea1a687" elementFormDefault="qualified">
    <xsd:import namespace="http://schemas.microsoft.com/office/2006/documentManagement/types"/>
    <xsd:import namespace="http://schemas.microsoft.com/office/infopath/2007/PartnerControls"/>
    <xsd:element name="_dlc_DocId" ma:index="27" nillable="true" ma:displayName="Document ID Value" ma:description="The value of the document ID assigned to this item." ma:internalName="_dlc_DocId" ma:readOnly="true">
      <xsd:simpleType>
        <xsd:restriction base="dms:Text"/>
      </xsd:simpleType>
    </xsd:element>
    <xsd:element name="_dlc_DocIdUrl" ma:index="2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9"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0e343b3-9e75-41fc-a02f-4bdb2696ff6d" elementFormDefault="qualified">
    <xsd:import namespace="http://schemas.microsoft.com/office/2006/documentManagement/types"/>
    <xsd:import namespace="http://schemas.microsoft.com/office/infopath/2007/PartnerControls"/>
    <xsd:element name="Meeting_x0020_Date" ma:index="32" nillable="true" ma:displayName="Meeting Date" ma:format="DateOnly" ma:internalName="Meeting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d8babf21-7b9f-4df9-a21b-726cf852182b" ContentTypeId="0x0101003C8C4C19E051A5428899CD04930A6FBD04" PreviousValue="false"/>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Professional_x0020_TitleTaxHTField0 xmlns="5c14b5e6-d47b-4e94-88f2-37465e17a641">
      <Terms xmlns="http://schemas.microsoft.com/office/infopath/2007/PartnerControls"/>
    </Professional_x0020_TitleTaxHTField0>
    <TaxCatchAll xmlns="5c14b5e6-d47b-4e94-88f2-37465e17a641"/>
    <Document_x0020_TypeTaxHTField0 xmlns="5c14b5e6-d47b-4e94-88f2-37465e17a641">
      <Terms xmlns="http://schemas.microsoft.com/office/infopath/2007/PartnerControls"/>
    </Document_x0020_TypeTaxHTField0>
    <Meeting_x002F_Working_x0020_Group_x0020__x0028_Standards_x0029_TaxHTField0 xmlns="5c14b5e6-d47b-4e94-88f2-37465e17a641">
      <Terms xmlns="http://schemas.microsoft.com/office/infopath/2007/PartnerControls"/>
    </Meeting_x002F_Working_x0020_Group_x0020__x0028_Standards_x0029_TaxHTField0>
    <Topic_x0020__x0028_Standards_x0029_TaxHTField0 xmlns="5c14b5e6-d47b-4e94-88f2-37465e17a641">
      <Terms xmlns="http://schemas.microsoft.com/office/infopath/2007/PartnerControls"/>
    </Topic_x0020__x0028_Standards_x0029_TaxHTField0>
    <IconOverlay xmlns="http://schemas.microsoft.com/sharepoint/v4" xsi:nil="true"/>
    <PEITaxHTField0 xmlns="5c14b5e6-d47b-4e94-88f2-37465e17a641">
      <Terms xmlns="http://schemas.microsoft.com/office/infopath/2007/PartnerControls"/>
    </PEITaxHTField0>
    <Meeting_x0020_Date xmlns="40e343b3-9e75-41fc-a02f-4bdb2696ff6d" xsi:nil="true"/>
    <External_x0020_Organisations_x0020__x0028_Standards_x0029_TaxHTField0 xmlns="5c14b5e6-d47b-4e94-88f2-37465e17a641">
      <Terms xmlns="http://schemas.microsoft.com/office/infopath/2007/PartnerControls"/>
    </External_x0020_Organisations_x0020__x0028_Standards_x0029_TaxHTField0>
    <URL xmlns="http://schemas.microsoft.com/sharepoint/v3">
      <Url xsi:nil="true"/>
      <Description xsi:nil="true"/>
    </URL>
    <External_x0020_Committees_x0020__x0028_Standards_x0029_TaxHTField0 xmlns="5c14b5e6-d47b-4e94-88f2-37465e17a641">
      <Terms xmlns="http://schemas.microsoft.com/office/infopath/2007/PartnerControls"/>
    </External_x0020_Committees_x0020__x0028_Standards_x0029_TaxHTField0>
    <Year xmlns="5c14b5e6-d47b-4e94-88f2-37465e17a641" xsi:nil="true"/>
    <PATaxHTField0 xmlns="5c14b5e6-d47b-4e94-88f2-37465e17a641">
      <Terms xmlns="http://schemas.microsoft.com/office/infopath/2007/PartnerControls"/>
    </PATaxHTField0>
  </documentManagement>
</p:properties>
</file>

<file path=customXml/item5.xml><?xml version="1.0" encoding="utf-8"?>
<?mso-contentType ?>
<spe:Receivers xmlns:spe="http://schemas.microsoft.com/sharepoint/events"/>
</file>

<file path=customXml/item6.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F593B3-62E5-4E83-88E8-DB49243135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c14b5e6-d47b-4e94-88f2-37465e17a641"/>
    <ds:schemaRef ds:uri="b3af856b-41dc-46a0-b0e3-8930eea1a687"/>
    <ds:schemaRef ds:uri="http://schemas.microsoft.com/sharepoint/v4"/>
    <ds:schemaRef ds:uri="40e343b3-9e75-41fc-a02f-4bdb2696ff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F5CCD0-5601-4312-ACF4-E9064DC3144A}">
  <ds:schemaRefs>
    <ds:schemaRef ds:uri="Microsoft.SharePoint.Taxonomy.ContentTypeSync"/>
  </ds:schemaRefs>
</ds:datastoreItem>
</file>

<file path=customXml/itemProps3.xml><?xml version="1.0" encoding="utf-8"?>
<ds:datastoreItem xmlns:ds="http://schemas.openxmlformats.org/officeDocument/2006/customXml" ds:itemID="{D0B7B5A5-DA0D-47FF-A133-0CF9072FA63D}">
  <ds:schemaRefs>
    <ds:schemaRef ds:uri="http://schemas.microsoft.com/office/2006/metadata/customXsn"/>
  </ds:schemaRefs>
</ds:datastoreItem>
</file>

<file path=customXml/itemProps4.xml><?xml version="1.0" encoding="utf-8"?>
<ds:datastoreItem xmlns:ds="http://schemas.openxmlformats.org/officeDocument/2006/customXml" ds:itemID="{BEFE95A1-42E0-4112-883C-B656F9019605}">
  <ds:schemaRefs>
    <ds:schemaRef ds:uri="http://schemas.microsoft.com/office/2006/metadata/properties"/>
    <ds:schemaRef ds:uri="http://schemas.microsoft.com/office/infopath/2007/PartnerControls"/>
    <ds:schemaRef ds:uri="5c14b5e6-d47b-4e94-88f2-37465e17a641"/>
    <ds:schemaRef ds:uri="http://schemas.microsoft.com/sharepoint/v4"/>
    <ds:schemaRef ds:uri="40e343b3-9e75-41fc-a02f-4bdb2696ff6d"/>
    <ds:schemaRef ds:uri="http://schemas.microsoft.com/sharepoint/v3"/>
  </ds:schemaRefs>
</ds:datastoreItem>
</file>

<file path=customXml/itemProps5.xml><?xml version="1.0" encoding="utf-8"?>
<ds:datastoreItem xmlns:ds="http://schemas.openxmlformats.org/officeDocument/2006/customXml" ds:itemID="{2825643C-5D5F-43DB-9DEB-2E9DCBE266C1}">
  <ds:schemaRefs>
    <ds:schemaRef ds:uri="http://schemas.microsoft.com/sharepoint/events"/>
  </ds:schemaRefs>
</ds:datastoreItem>
</file>

<file path=customXml/itemProps6.xml><?xml version="1.0" encoding="utf-8"?>
<ds:datastoreItem xmlns:ds="http://schemas.openxmlformats.org/officeDocument/2006/customXml" ds:itemID="{C863842C-B111-4A28-97F1-93CCD88C4B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871</TotalTime>
  <Words>3270</Words>
  <Application>Microsoft Office PowerPoint</Application>
  <PresentationFormat>Widescreen</PresentationFormat>
  <Paragraphs>422</Paragraphs>
  <Slides>19</Slides>
  <Notes>16</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 Math</vt:lpstr>
      <vt:lpstr>Wingdings</vt:lpstr>
      <vt:lpstr>Office Theme</vt:lpstr>
      <vt:lpstr>Accreditation of Higher Education Programmes AHEP Edition 4</vt:lpstr>
      <vt:lpstr>Agenda</vt:lpstr>
      <vt:lpstr>1. Drivers for change</vt:lpstr>
      <vt:lpstr>PowerPoint Presentation</vt:lpstr>
      <vt:lpstr>PowerPoint Presentation</vt:lpstr>
      <vt:lpstr>Key messages (1)</vt:lpstr>
      <vt:lpstr>2. Feedback on the changes</vt:lpstr>
      <vt:lpstr>Science and Mathematics</vt:lpstr>
      <vt:lpstr>Engineering Analysis</vt:lpstr>
      <vt:lpstr>Design and Innovation</vt:lpstr>
      <vt:lpstr>The Engineer and Society</vt:lpstr>
      <vt:lpstr>Engineering Practice</vt:lpstr>
      <vt:lpstr>Security</vt:lpstr>
      <vt:lpstr>Equality, diversity and inclusion</vt:lpstr>
      <vt:lpstr>Key messages (2)</vt:lpstr>
      <vt:lpstr>3. Personal reflections</vt:lpstr>
      <vt:lpstr>Engineering Council Strategy</vt:lpstr>
      <vt:lpstr>Key messages (3)</vt:lpstr>
      <vt:lpstr>Contact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20210712 AHEP 4 workshop</dc:title>
  <dc:creator>Sean Wellington</dc:creator>
  <cp:lastModifiedBy>Marta Cipolla</cp:lastModifiedBy>
  <cp:revision>92</cp:revision>
  <dcterms:created xsi:type="dcterms:W3CDTF">2020-01-12T10:45:47Z</dcterms:created>
  <dcterms:modified xsi:type="dcterms:W3CDTF">2021-08-24T09:29:17Z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0x0101003C8C4C19E051A5428899CD04930A6FBD0400D80F13BC01209740856D057B070BF12F</vt:lpwstr>
  </property>
  <property fmtid="{D5CDD505-2E9C-101B-9397-08002B2CF9AE}" pid="3" name="Order">
    <vt:r8>367800</vt:r8>
  </property>
  <property fmtid="{D5CDD505-2E9C-101B-9397-08002B2CF9AE}" pid="4" name="External Organisations (Standards)">
    <vt:lpwstr/>
  </property>
</Properties>
</file>